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1166" r:id="rId2"/>
    <p:sldId id="1167" r:id="rId3"/>
    <p:sldId id="1168" r:id="rId4"/>
    <p:sldId id="1169" r:id="rId5"/>
    <p:sldId id="1178" r:id="rId6"/>
    <p:sldId id="1170" r:id="rId7"/>
    <p:sldId id="1171" r:id="rId8"/>
    <p:sldId id="1179" r:id="rId9"/>
    <p:sldId id="1174" r:id="rId10"/>
    <p:sldId id="1175" r:id="rId11"/>
    <p:sldId id="1176" r:id="rId12"/>
    <p:sldId id="1177" r:id="rId13"/>
    <p:sldId id="1180" r:id="rId14"/>
    <p:sldId id="1181" r:id="rId15"/>
    <p:sldId id="973" r:id="rId16"/>
    <p:sldId id="974" r:id="rId17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669900"/>
    <a:srgbClr val="FFFF66"/>
    <a:srgbClr val="CC9900"/>
    <a:srgbClr val="92B6E2"/>
    <a:srgbClr val="000000"/>
    <a:srgbClr val="FFFF99"/>
    <a:srgbClr val="1D2F68"/>
    <a:srgbClr val="2D2D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9831" autoAdjust="0"/>
  </p:normalViewPr>
  <p:slideViewPr>
    <p:cSldViewPr showGuides="1">
      <p:cViewPr varScale="1">
        <p:scale>
          <a:sx n="50" d="100"/>
          <a:sy n="50" d="100"/>
        </p:scale>
        <p:origin x="-1176" y="-77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24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"/>
    </p:cViewPr>
  </p:sorterViewPr>
  <p:notesViewPr>
    <p:cSldViewPr showGuides="1">
      <p:cViewPr>
        <p:scale>
          <a:sx n="100" d="100"/>
          <a:sy n="100" d="100"/>
        </p:scale>
        <p:origin x="-1554" y="-72"/>
      </p:cViewPr>
      <p:guideLst>
        <p:guide orient="horz" pos="3024"/>
        <p:guide pos="230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40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39" tIns="47668" rIns="97039" bIns="47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652593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atinLnBrk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0"/>
            <a:ext cx="35639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6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 userDrawn="1"/>
          </p:nvSpPr>
          <p:spPr bwMode="ltGray">
            <a:xfrm>
              <a:off x="4288" y="267"/>
              <a:ext cx="12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  <a:br>
                <a:rPr lang="en-US" sz="1800" b="1" smtClean="0">
                  <a:solidFill>
                    <a:schemeClr val="bg1"/>
                  </a:solidFill>
                </a:rPr>
              </a:b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99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6088" y="598488"/>
            <a:ext cx="5154612" cy="16779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990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9263" y="2392363"/>
            <a:ext cx="5151437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990000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873195425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45549"/>
      </p:ext>
    </p:extLst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813"/>
      </p:ext>
    </p:extLst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296851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046788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47038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49263" y="6251575"/>
            <a:ext cx="297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APAC RCP/RSP Workshop Intro</a:t>
            </a:r>
            <a:br>
              <a:rPr lang="en-US" sz="1200" dirty="0" smtClean="0">
                <a:solidFill>
                  <a:srgbClr val="C0C0C0"/>
                </a:solidFill>
              </a:rPr>
            </a:br>
            <a:r>
              <a:rPr lang="en-US" sz="1200" dirty="0" smtClean="0">
                <a:solidFill>
                  <a:srgbClr val="C0C0C0"/>
                </a:solidFill>
              </a:rPr>
              <a:t>13-14 May 2013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</a:pPr>
            <a:fld id="{C6440729-4F22-46BC-A08A-7AB5D9D46CD0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2" name="Picture 7" descr="NEW FAA LOGO"/>
            <p:cNvPicPr>
              <a:picLocks noChangeAspect="1" noChangeArrowheads="1"/>
            </p:cNvPicPr>
            <p:nvPr userDrawn="1"/>
          </p:nvPicPr>
          <p:blipFill>
            <a:blip r:embed="rId6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8"/>
            <p:cNvSpPr txBox="1">
              <a:spLocks noChangeArrowheads="1"/>
            </p:cNvSpPr>
            <p:nvPr userDrawn="1"/>
          </p:nvSpPr>
          <p:spPr bwMode="auto">
            <a:xfrm>
              <a:off x="4023" y="3933"/>
              <a:ext cx="8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200" b="1" smtClean="0">
                  <a:solidFill>
                    <a:schemeClr val="bg1"/>
                  </a:solidFill>
                </a:rPr>
                <a:t>Federal Aviation</a:t>
              </a:r>
              <a:br>
                <a:rPr lang="en-US" sz="1200" b="1" smtClean="0">
                  <a:solidFill>
                    <a:schemeClr val="bg1"/>
                  </a:solidFill>
                </a:rPr>
              </a:br>
              <a:r>
                <a:rPr lang="en-US" sz="12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23838"/>
            <a:ext cx="80470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2" r:id="rId2"/>
    <p:sldLayoutId id="2147484093" r:id="rId3"/>
    <p:sldLayoutId id="2147484094" r:id="rId4"/>
  </p:sldLayoutIdLst>
  <p:transition spd="med">
    <p:pull dir="l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6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m.kraft@f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Performance-Based Communication and Surveillance (PBCS)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2506663"/>
            <a:ext cx="5151437" cy="693737"/>
          </a:xfrm>
        </p:spPr>
        <p:txBody>
          <a:bodyPr/>
          <a:lstStyle/>
          <a:p>
            <a:r>
              <a:rPr lang="en-US" smtClean="0"/>
              <a:t>Introductory remarks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9696" y="5867400"/>
            <a:ext cx="474664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739775" indent="-739775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000" dirty="0"/>
              <a:t>Date:	</a:t>
            </a:r>
            <a:r>
              <a:rPr lang="en-US" sz="2000" dirty="0" smtClean="0"/>
              <a:t>13-14 </a:t>
            </a:r>
            <a:r>
              <a:rPr lang="en-US" sz="2000" dirty="0"/>
              <a:t>May 2013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97" y="3784600"/>
            <a:ext cx="47466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55763" indent="-165576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000" dirty="0"/>
              <a:t>Presented to:	ICAO Asia-Pacific RCP/RSP </a:t>
            </a:r>
            <a:r>
              <a:rPr lang="en-US" sz="2000" dirty="0" smtClean="0"/>
              <a:t>Workshop (Bangkok</a:t>
            </a:r>
            <a:r>
              <a:rPr lang="en-US" sz="2000" dirty="0"/>
              <a:t>, </a:t>
            </a:r>
            <a:r>
              <a:rPr lang="en-US" sz="2000" dirty="0" smtClean="0"/>
              <a:t>Thailand)</a:t>
            </a:r>
            <a:endParaRPr lang="en-US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89696" y="5006975"/>
            <a:ext cx="474664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5138" indent="-465138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000"/>
              <a:t>By:	Tom Kraft</a:t>
            </a:r>
            <a:br>
              <a:rPr lang="en-US" sz="2000"/>
            </a:br>
            <a:r>
              <a:rPr lang="en-US" sz="2000">
                <a:hlinkClick r:id="rId3"/>
              </a:rPr>
              <a:t>tom.kraft@faa.gov</a:t>
            </a:r>
            <a:endParaRPr lang="en-US" sz="200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RCP/RSP Workshop Aim – Day 1</a:t>
            </a:r>
          </a:p>
        </p:txBody>
      </p:sp>
      <p:sp>
        <p:nvSpPr>
          <p:cNvPr id="12291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Promote PBCS implementation</a:t>
            </a:r>
          </a:p>
          <a:p>
            <a:pPr lvl="1"/>
            <a:r>
              <a:rPr lang="en-US" smtClean="0"/>
              <a:t>What is PBCS and what are RCP and RSP specifications?</a:t>
            </a:r>
          </a:p>
          <a:p>
            <a:pPr lvl="1"/>
            <a:r>
              <a:rPr lang="en-US" smtClean="0"/>
              <a:t>What amendments are being proposed for Annexes 6 and 11, Doc 4444, Doc 8168, and Doc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 </a:t>
            </a:r>
            <a:r>
              <a:rPr lang="en-US" smtClean="0"/>
              <a:t>9869 to include PBCS provisions?</a:t>
            </a:r>
          </a:p>
          <a:p>
            <a:pPr lvl="1"/>
            <a:r>
              <a:rPr lang="en-US" smtClean="0"/>
              <a:t>What guidance material is provided by GOLD?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RCP/RSP Workshop Aim – Day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Promote PBCS implementation</a:t>
            </a:r>
          </a:p>
          <a:p>
            <a:pPr lvl="1"/>
            <a:r>
              <a:rPr lang="en-US" smtClean="0"/>
              <a:t>How do RCP/RSP specifications relate to C and S requirements for application of separation minima?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Why and how does PBCS effectively apply RCP/RSP specifications to ensure safe application of ATM through prescriptive requirements, initial qualification and continued operational safety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How does post-implementation monitoring, analysis and corrective action improve performance?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RCP/RSP Workshop Aim – Day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a timely APANPIRG conclusion to endorse an APAC Regional PBCS Implementation Plan</a:t>
            </a:r>
          </a:p>
          <a:p>
            <a:pPr lvl="1"/>
            <a:r>
              <a:rPr lang="en-US" dirty="0" smtClean="0"/>
              <a:t>Develop draft plan</a:t>
            </a:r>
          </a:p>
          <a:p>
            <a:pPr lvl="1"/>
            <a:r>
              <a:rPr lang="en-US" dirty="0" smtClean="0"/>
              <a:t>To complement </a:t>
            </a:r>
            <a:r>
              <a:rPr lang="en-US" b="1" dirty="0" smtClean="0">
                <a:solidFill>
                  <a:srgbClr val="003399"/>
                </a:solidFill>
              </a:rPr>
              <a:t>APAC Regional </a:t>
            </a:r>
            <a:br>
              <a:rPr lang="en-US" b="1" dirty="0" smtClean="0">
                <a:solidFill>
                  <a:srgbClr val="003399"/>
                </a:solidFill>
              </a:rPr>
            </a:br>
            <a:r>
              <a:rPr lang="en-US" b="1" dirty="0" smtClean="0">
                <a:solidFill>
                  <a:srgbClr val="003399"/>
                </a:solidFill>
              </a:rPr>
              <a:t>PBN Implementation Plan</a:t>
            </a:r>
          </a:p>
          <a:p>
            <a:pPr lvl="1"/>
            <a:r>
              <a:rPr lang="en-US" dirty="0" smtClean="0"/>
              <a:t>Compatible with the global air navigation planning and performance-based concepts to ensure effective and harmonized PBCS implementation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057900" y="2659382"/>
            <a:ext cx="2763838" cy="998538"/>
            <a:chOff x="6127750" y="203200"/>
            <a:chExt cx="2763838" cy="998538"/>
          </a:xfrm>
        </p:grpSpPr>
        <p:sp>
          <p:nvSpPr>
            <p:cNvPr id="5" name="Text Box 680"/>
            <p:cNvSpPr txBox="1">
              <a:spLocks noChangeArrowheads="1"/>
            </p:cNvSpPr>
            <p:nvPr/>
          </p:nvSpPr>
          <p:spPr bwMode="auto">
            <a:xfrm>
              <a:off x="7167563" y="488950"/>
              <a:ext cx="550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1D2F68"/>
                  </a:solidFill>
                </a:rPr>
                <a:t>ATM</a:t>
              </a:r>
            </a:p>
          </p:txBody>
        </p:sp>
        <p:sp>
          <p:nvSpPr>
            <p:cNvPr id="6" name="AutoShape 681"/>
            <p:cNvSpPr>
              <a:spLocks noChangeArrowheads="1"/>
            </p:cNvSpPr>
            <p:nvPr/>
          </p:nvSpPr>
          <p:spPr bwMode="auto">
            <a:xfrm>
              <a:off x="6127750" y="606425"/>
              <a:ext cx="619125" cy="338138"/>
            </a:xfrm>
            <a:prstGeom prst="wedgeRoundRectCallout">
              <a:avLst>
                <a:gd name="adj1" fmla="val 64361"/>
                <a:gd name="adj2" fmla="val -78639"/>
                <a:gd name="adj3" fmla="val 16667"/>
              </a:avLst>
            </a:prstGeom>
            <a:solidFill>
              <a:srgbClr val="CCFF99"/>
            </a:solidFill>
            <a:ln w="9525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RCP</a:t>
              </a:r>
            </a:p>
          </p:txBody>
        </p:sp>
        <p:sp>
          <p:nvSpPr>
            <p:cNvPr id="7" name="AutoShape 682"/>
            <p:cNvSpPr>
              <a:spLocks noChangeArrowheads="1"/>
            </p:cNvSpPr>
            <p:nvPr/>
          </p:nvSpPr>
          <p:spPr bwMode="auto">
            <a:xfrm>
              <a:off x="8256588" y="203200"/>
              <a:ext cx="635000" cy="341313"/>
            </a:xfrm>
            <a:prstGeom prst="wedgeRoundRectCallout">
              <a:avLst>
                <a:gd name="adj1" fmla="val -84500"/>
                <a:gd name="adj2" fmla="val 16977"/>
                <a:gd name="adj3" fmla="val 16667"/>
              </a:avLst>
            </a:prstGeom>
            <a:solidFill>
              <a:srgbClr val="1D2F68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RNP</a:t>
              </a:r>
            </a:p>
          </p:txBody>
        </p:sp>
        <p:sp>
          <p:nvSpPr>
            <p:cNvPr id="8" name="AutoShape 683"/>
            <p:cNvSpPr>
              <a:spLocks noChangeArrowheads="1"/>
            </p:cNvSpPr>
            <p:nvPr/>
          </p:nvSpPr>
          <p:spPr bwMode="auto">
            <a:xfrm>
              <a:off x="7912100" y="752475"/>
              <a:ext cx="635000" cy="341313"/>
            </a:xfrm>
            <a:prstGeom prst="wedgeRoundRectCallout">
              <a:avLst>
                <a:gd name="adj1" fmla="val -94250"/>
                <a:gd name="adj2" fmla="val 43486"/>
                <a:gd name="adj3" fmla="val 16667"/>
              </a:avLst>
            </a:prstGeom>
            <a:solidFill>
              <a:srgbClr val="FFFFCC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RSP</a:t>
              </a:r>
            </a:p>
          </p:txBody>
        </p:sp>
        <p:sp>
          <p:nvSpPr>
            <p:cNvPr id="9" name="AutoShape 684"/>
            <p:cNvSpPr>
              <a:spLocks noChangeAspect="1" noChangeArrowheads="1"/>
            </p:cNvSpPr>
            <p:nvPr/>
          </p:nvSpPr>
          <p:spPr bwMode="auto">
            <a:xfrm>
              <a:off x="7050088" y="231775"/>
              <a:ext cx="785812" cy="820738"/>
            </a:xfrm>
            <a:custGeom>
              <a:avLst/>
              <a:gdLst>
                <a:gd name="T0" fmla="*/ 520018112 w 21600"/>
                <a:gd name="T1" fmla="*/ 0 h 21600"/>
                <a:gd name="T2" fmla="*/ 152298515 w 21600"/>
                <a:gd name="T3" fmla="*/ 173520922 h 21600"/>
                <a:gd name="T4" fmla="*/ 0 w 21600"/>
                <a:gd name="T5" fmla="*/ 592483315 h 21600"/>
                <a:gd name="T6" fmla="*/ 152298515 w 21600"/>
                <a:gd name="T7" fmla="*/ 1011445708 h 21600"/>
                <a:gd name="T8" fmla="*/ 520018112 w 21600"/>
                <a:gd name="T9" fmla="*/ 1184966630 h 21600"/>
                <a:gd name="T10" fmla="*/ 887737710 w 21600"/>
                <a:gd name="T11" fmla="*/ 1011445708 h 21600"/>
                <a:gd name="T12" fmla="*/ 1040036225 w 21600"/>
                <a:gd name="T13" fmla="*/ 592483315 h 21600"/>
                <a:gd name="T14" fmla="*/ 887737710 w 21600"/>
                <a:gd name="T15" fmla="*/ 17352092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64" y="10800"/>
                  </a:moveTo>
                  <a:cubicBezTo>
                    <a:pt x="1564" y="15901"/>
                    <a:pt x="5699" y="20036"/>
                    <a:pt x="10800" y="20036"/>
                  </a:cubicBezTo>
                  <a:cubicBezTo>
                    <a:pt x="15901" y="20036"/>
                    <a:pt x="20036" y="15901"/>
                    <a:pt x="20036" y="10800"/>
                  </a:cubicBezTo>
                  <a:cubicBezTo>
                    <a:pt x="20036" y="5699"/>
                    <a:pt x="15901" y="1564"/>
                    <a:pt x="10800" y="1564"/>
                  </a:cubicBezTo>
                  <a:cubicBezTo>
                    <a:pt x="5699" y="1564"/>
                    <a:pt x="1564" y="5699"/>
                    <a:pt x="1564" y="10800"/>
                  </a:cubicBezTo>
                  <a:close/>
                </a:path>
              </a:pathLst>
            </a:custGeom>
            <a:solidFill>
              <a:srgbClr val="1D2F6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685"/>
            <p:cNvSpPr>
              <a:spLocks noChangeAspect="1" noChangeArrowheads="1"/>
            </p:cNvSpPr>
            <p:nvPr/>
          </p:nvSpPr>
          <p:spPr bwMode="auto">
            <a:xfrm>
              <a:off x="7280275" y="836613"/>
              <a:ext cx="365125" cy="365125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 dirty="0">
                  <a:solidFill>
                    <a:srgbClr val="1D2F68"/>
                  </a:solidFill>
                </a:rPr>
                <a:t>S</a:t>
              </a:r>
            </a:p>
          </p:txBody>
        </p:sp>
        <p:sp>
          <p:nvSpPr>
            <p:cNvPr id="11" name="Oval 686"/>
            <p:cNvSpPr>
              <a:spLocks noChangeAspect="1" noChangeArrowheads="1"/>
            </p:cNvSpPr>
            <p:nvPr/>
          </p:nvSpPr>
          <p:spPr bwMode="auto">
            <a:xfrm>
              <a:off x="7681913" y="260350"/>
              <a:ext cx="365125" cy="365125"/>
            </a:xfrm>
            <a:prstGeom prst="ellipse">
              <a:avLst/>
            </a:prstGeom>
            <a:solidFill>
              <a:srgbClr val="1D2F68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2" name="Oval 687"/>
            <p:cNvSpPr>
              <a:spLocks noChangeAspect="1" noChangeArrowheads="1"/>
            </p:cNvSpPr>
            <p:nvPr/>
          </p:nvSpPr>
          <p:spPr bwMode="auto">
            <a:xfrm>
              <a:off x="6818313" y="260350"/>
              <a:ext cx="365125" cy="365125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1D2F68"/>
                  </a:solidFill>
                </a:rPr>
                <a:t>C</a:t>
              </a:r>
            </a:p>
          </p:txBody>
        </p:sp>
      </p:grpSp>
      <p:sp>
        <p:nvSpPr>
          <p:cNvPr id="13" name="Freeform 12"/>
          <p:cNvSpPr/>
          <p:nvPr/>
        </p:nvSpPr>
        <p:spPr bwMode="auto">
          <a:xfrm>
            <a:off x="5914427" y="2632242"/>
            <a:ext cx="2689451" cy="1139658"/>
          </a:xfrm>
          <a:custGeom>
            <a:avLst/>
            <a:gdLst>
              <a:gd name="connsiteX0" fmla="*/ 282 w 3266233"/>
              <a:gd name="connsiteY0" fmla="*/ 452498 h 1410683"/>
              <a:gd name="connsiteX1" fmla="*/ 884202 w 3266233"/>
              <a:gd name="connsiteY1" fmla="*/ 10538 h 1410683"/>
              <a:gd name="connsiteX2" fmla="*/ 1768122 w 3266233"/>
              <a:gd name="connsiteY2" fmla="*/ 178178 h 1410683"/>
              <a:gd name="connsiteX3" fmla="*/ 2072922 w 3266233"/>
              <a:gd name="connsiteY3" fmla="*/ 620138 h 1410683"/>
              <a:gd name="connsiteX4" fmla="*/ 3094002 w 3266233"/>
              <a:gd name="connsiteY4" fmla="*/ 559178 h 1410683"/>
              <a:gd name="connsiteX5" fmla="*/ 3048282 w 3266233"/>
              <a:gd name="connsiteY5" fmla="*/ 1366898 h 1410683"/>
              <a:gd name="connsiteX6" fmla="*/ 975642 w 3266233"/>
              <a:gd name="connsiteY6" fmla="*/ 1214498 h 1410683"/>
              <a:gd name="connsiteX7" fmla="*/ 282 w 3266233"/>
              <a:gd name="connsiteY7" fmla="*/ 452498 h 1410683"/>
              <a:gd name="connsiteX0" fmla="*/ 473 w 2969244"/>
              <a:gd name="connsiteY0" fmla="*/ 654528 h 1417663"/>
              <a:gd name="connsiteX1" fmla="*/ 587213 w 2969244"/>
              <a:gd name="connsiteY1" fmla="*/ 22068 h 1417663"/>
              <a:gd name="connsiteX2" fmla="*/ 1471133 w 2969244"/>
              <a:gd name="connsiteY2" fmla="*/ 189708 h 1417663"/>
              <a:gd name="connsiteX3" fmla="*/ 1775933 w 2969244"/>
              <a:gd name="connsiteY3" fmla="*/ 631668 h 1417663"/>
              <a:gd name="connsiteX4" fmla="*/ 2797013 w 2969244"/>
              <a:gd name="connsiteY4" fmla="*/ 570708 h 1417663"/>
              <a:gd name="connsiteX5" fmla="*/ 2751293 w 2969244"/>
              <a:gd name="connsiteY5" fmla="*/ 1378428 h 1417663"/>
              <a:gd name="connsiteX6" fmla="*/ 678653 w 2969244"/>
              <a:gd name="connsiteY6" fmla="*/ 1226028 h 1417663"/>
              <a:gd name="connsiteX7" fmla="*/ 473 w 2969244"/>
              <a:gd name="connsiteY7" fmla="*/ 654528 h 1417663"/>
              <a:gd name="connsiteX0" fmla="*/ 7479 w 2976250"/>
              <a:gd name="connsiteY0" fmla="*/ 530677 h 1293812"/>
              <a:gd name="connsiteX1" fmla="*/ 396099 w 2976250"/>
              <a:gd name="connsiteY1" fmla="*/ 50617 h 1293812"/>
              <a:gd name="connsiteX2" fmla="*/ 1478139 w 2976250"/>
              <a:gd name="connsiteY2" fmla="*/ 65857 h 1293812"/>
              <a:gd name="connsiteX3" fmla="*/ 1782939 w 2976250"/>
              <a:gd name="connsiteY3" fmla="*/ 507817 h 1293812"/>
              <a:gd name="connsiteX4" fmla="*/ 2804019 w 2976250"/>
              <a:gd name="connsiteY4" fmla="*/ 446857 h 1293812"/>
              <a:gd name="connsiteX5" fmla="*/ 2758299 w 2976250"/>
              <a:gd name="connsiteY5" fmla="*/ 1254577 h 1293812"/>
              <a:gd name="connsiteX6" fmla="*/ 685659 w 2976250"/>
              <a:gd name="connsiteY6" fmla="*/ 1102177 h 1293812"/>
              <a:gd name="connsiteX7" fmla="*/ 7479 w 2976250"/>
              <a:gd name="connsiteY7" fmla="*/ 530677 h 1293812"/>
              <a:gd name="connsiteX0" fmla="*/ 6493 w 2975264"/>
              <a:gd name="connsiteY0" fmla="*/ 597150 h 1360285"/>
              <a:gd name="connsiteX1" fmla="*/ 395113 w 2975264"/>
              <a:gd name="connsiteY1" fmla="*/ 117090 h 1360285"/>
              <a:gd name="connsiteX2" fmla="*/ 1248553 w 2975264"/>
              <a:gd name="connsiteY2" fmla="*/ 33270 h 1360285"/>
              <a:gd name="connsiteX3" fmla="*/ 1781953 w 2975264"/>
              <a:gd name="connsiteY3" fmla="*/ 574290 h 1360285"/>
              <a:gd name="connsiteX4" fmla="*/ 2803033 w 2975264"/>
              <a:gd name="connsiteY4" fmla="*/ 513330 h 1360285"/>
              <a:gd name="connsiteX5" fmla="*/ 2757313 w 2975264"/>
              <a:gd name="connsiteY5" fmla="*/ 1321050 h 1360285"/>
              <a:gd name="connsiteX6" fmla="*/ 684673 w 2975264"/>
              <a:gd name="connsiteY6" fmla="*/ 1168650 h 1360285"/>
              <a:gd name="connsiteX7" fmla="*/ 6493 w 2975264"/>
              <a:gd name="connsiteY7" fmla="*/ 597150 h 1360285"/>
              <a:gd name="connsiteX0" fmla="*/ 6111 w 2974882"/>
              <a:gd name="connsiteY0" fmla="*/ 642536 h 1405671"/>
              <a:gd name="connsiteX1" fmla="*/ 394731 w 2974882"/>
              <a:gd name="connsiteY1" fmla="*/ 162476 h 1405671"/>
              <a:gd name="connsiteX2" fmla="*/ 1141491 w 2974882"/>
              <a:gd name="connsiteY2" fmla="*/ 25316 h 1405671"/>
              <a:gd name="connsiteX3" fmla="*/ 1781571 w 2974882"/>
              <a:gd name="connsiteY3" fmla="*/ 619676 h 1405671"/>
              <a:gd name="connsiteX4" fmla="*/ 2802651 w 2974882"/>
              <a:gd name="connsiteY4" fmla="*/ 558716 h 1405671"/>
              <a:gd name="connsiteX5" fmla="*/ 2756931 w 2974882"/>
              <a:gd name="connsiteY5" fmla="*/ 1366436 h 1405671"/>
              <a:gd name="connsiteX6" fmla="*/ 684291 w 2974882"/>
              <a:gd name="connsiteY6" fmla="*/ 1214036 h 1405671"/>
              <a:gd name="connsiteX7" fmla="*/ 6111 w 2974882"/>
              <a:gd name="connsiteY7" fmla="*/ 642536 h 1405671"/>
              <a:gd name="connsiteX0" fmla="*/ 6111 w 2980954"/>
              <a:gd name="connsiteY0" fmla="*/ 629906 h 1393041"/>
              <a:gd name="connsiteX1" fmla="*/ 394731 w 2980954"/>
              <a:gd name="connsiteY1" fmla="*/ 149846 h 1393041"/>
              <a:gd name="connsiteX2" fmla="*/ 1141491 w 2980954"/>
              <a:gd name="connsiteY2" fmla="*/ 12686 h 1393041"/>
              <a:gd name="connsiteX3" fmla="*/ 1674891 w 2980954"/>
              <a:gd name="connsiteY3" fmla="*/ 416546 h 1393041"/>
              <a:gd name="connsiteX4" fmla="*/ 2802651 w 2980954"/>
              <a:gd name="connsiteY4" fmla="*/ 546086 h 1393041"/>
              <a:gd name="connsiteX5" fmla="*/ 2756931 w 2980954"/>
              <a:gd name="connsiteY5" fmla="*/ 1353806 h 1393041"/>
              <a:gd name="connsiteX6" fmla="*/ 684291 w 2980954"/>
              <a:gd name="connsiteY6" fmla="*/ 1201406 h 1393041"/>
              <a:gd name="connsiteX7" fmla="*/ 6111 w 2980954"/>
              <a:gd name="connsiteY7" fmla="*/ 629906 h 1393041"/>
              <a:gd name="connsiteX0" fmla="*/ 6111 w 2836403"/>
              <a:gd name="connsiteY0" fmla="*/ 629906 h 1393041"/>
              <a:gd name="connsiteX1" fmla="*/ 394731 w 2836403"/>
              <a:gd name="connsiteY1" fmla="*/ 149846 h 1393041"/>
              <a:gd name="connsiteX2" fmla="*/ 1141491 w 2836403"/>
              <a:gd name="connsiteY2" fmla="*/ 12686 h 1393041"/>
              <a:gd name="connsiteX3" fmla="*/ 1674891 w 2836403"/>
              <a:gd name="connsiteY3" fmla="*/ 416546 h 1393041"/>
              <a:gd name="connsiteX4" fmla="*/ 2002551 w 2836403"/>
              <a:gd name="connsiteY4" fmla="*/ 568946 h 1393041"/>
              <a:gd name="connsiteX5" fmla="*/ 2756931 w 2836403"/>
              <a:gd name="connsiteY5" fmla="*/ 1353806 h 1393041"/>
              <a:gd name="connsiteX6" fmla="*/ 684291 w 2836403"/>
              <a:gd name="connsiteY6" fmla="*/ 1201406 h 1393041"/>
              <a:gd name="connsiteX7" fmla="*/ 6111 w 2836403"/>
              <a:gd name="connsiteY7" fmla="*/ 629906 h 1393041"/>
              <a:gd name="connsiteX0" fmla="*/ 6111 w 2837126"/>
              <a:gd name="connsiteY0" fmla="*/ 622636 h 1385771"/>
              <a:gd name="connsiteX1" fmla="*/ 394731 w 2837126"/>
              <a:gd name="connsiteY1" fmla="*/ 142576 h 1385771"/>
              <a:gd name="connsiteX2" fmla="*/ 1141491 w 2837126"/>
              <a:gd name="connsiteY2" fmla="*/ 5416 h 1385771"/>
              <a:gd name="connsiteX3" fmla="*/ 1606311 w 2837126"/>
              <a:gd name="connsiteY3" fmla="*/ 287356 h 1385771"/>
              <a:gd name="connsiteX4" fmla="*/ 2002551 w 2837126"/>
              <a:gd name="connsiteY4" fmla="*/ 561676 h 1385771"/>
              <a:gd name="connsiteX5" fmla="*/ 2756931 w 2837126"/>
              <a:gd name="connsiteY5" fmla="*/ 1346536 h 1385771"/>
              <a:gd name="connsiteX6" fmla="*/ 684291 w 2837126"/>
              <a:gd name="connsiteY6" fmla="*/ 1194136 h 1385771"/>
              <a:gd name="connsiteX7" fmla="*/ 6111 w 2837126"/>
              <a:gd name="connsiteY7" fmla="*/ 622636 h 1385771"/>
              <a:gd name="connsiteX0" fmla="*/ 6111 w 2830050"/>
              <a:gd name="connsiteY0" fmla="*/ 622636 h 1385771"/>
              <a:gd name="connsiteX1" fmla="*/ 394731 w 2830050"/>
              <a:gd name="connsiteY1" fmla="*/ 142576 h 1385771"/>
              <a:gd name="connsiteX2" fmla="*/ 1141491 w 2830050"/>
              <a:gd name="connsiteY2" fmla="*/ 5416 h 1385771"/>
              <a:gd name="connsiteX3" fmla="*/ 1606311 w 2830050"/>
              <a:gd name="connsiteY3" fmla="*/ 287356 h 1385771"/>
              <a:gd name="connsiteX4" fmla="*/ 1888251 w 2830050"/>
              <a:gd name="connsiteY4" fmla="*/ 523576 h 1385771"/>
              <a:gd name="connsiteX5" fmla="*/ 2756931 w 2830050"/>
              <a:gd name="connsiteY5" fmla="*/ 1346536 h 1385771"/>
              <a:gd name="connsiteX6" fmla="*/ 684291 w 2830050"/>
              <a:gd name="connsiteY6" fmla="*/ 1194136 h 1385771"/>
              <a:gd name="connsiteX7" fmla="*/ 6111 w 2830050"/>
              <a:gd name="connsiteY7" fmla="*/ 622636 h 1385771"/>
              <a:gd name="connsiteX0" fmla="*/ 6111 w 2839898"/>
              <a:gd name="connsiteY0" fmla="*/ 622636 h 1366815"/>
              <a:gd name="connsiteX1" fmla="*/ 394731 w 2839898"/>
              <a:gd name="connsiteY1" fmla="*/ 142576 h 1366815"/>
              <a:gd name="connsiteX2" fmla="*/ 1141491 w 2839898"/>
              <a:gd name="connsiteY2" fmla="*/ 5416 h 1366815"/>
              <a:gd name="connsiteX3" fmla="*/ 1606311 w 2839898"/>
              <a:gd name="connsiteY3" fmla="*/ 287356 h 1366815"/>
              <a:gd name="connsiteX4" fmla="*/ 1888251 w 2839898"/>
              <a:gd name="connsiteY4" fmla="*/ 523576 h 1366815"/>
              <a:gd name="connsiteX5" fmla="*/ 2421650 w 2839898"/>
              <a:gd name="connsiteY5" fmla="*/ 599776 h 1366815"/>
              <a:gd name="connsiteX6" fmla="*/ 2756931 w 2839898"/>
              <a:gd name="connsiteY6" fmla="*/ 1346536 h 1366815"/>
              <a:gd name="connsiteX7" fmla="*/ 684291 w 2839898"/>
              <a:gd name="connsiteY7" fmla="*/ 1194136 h 1366815"/>
              <a:gd name="connsiteX8" fmla="*/ 6111 w 2839898"/>
              <a:gd name="connsiteY8" fmla="*/ 622636 h 1366815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21650 w 2941990"/>
              <a:gd name="connsiteY5" fmla="*/ 5997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49023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22636 h 1365797"/>
              <a:gd name="connsiteX1" fmla="*/ 394731 w 2941990"/>
              <a:gd name="connsiteY1" fmla="*/ 142576 h 1365797"/>
              <a:gd name="connsiteX2" fmla="*/ 1141491 w 2941990"/>
              <a:gd name="connsiteY2" fmla="*/ 5416 h 1365797"/>
              <a:gd name="connsiteX3" fmla="*/ 1606311 w 2941990"/>
              <a:gd name="connsiteY3" fmla="*/ 287356 h 1365797"/>
              <a:gd name="connsiteX4" fmla="*/ 1888251 w 2941990"/>
              <a:gd name="connsiteY4" fmla="*/ 523576 h 1365797"/>
              <a:gd name="connsiteX5" fmla="*/ 2345450 w 2941990"/>
              <a:gd name="connsiteY5" fmla="*/ 523576 h 1365797"/>
              <a:gd name="connsiteX6" fmla="*/ 2840750 w 2941990"/>
              <a:gd name="connsiteY6" fmla="*/ 630256 h 1365797"/>
              <a:gd name="connsiteX7" fmla="*/ 2756931 w 2941990"/>
              <a:gd name="connsiteY7" fmla="*/ 1346536 h 1365797"/>
              <a:gd name="connsiteX8" fmla="*/ 684291 w 2941990"/>
              <a:gd name="connsiteY8" fmla="*/ 1194136 h 1365797"/>
              <a:gd name="connsiteX9" fmla="*/ 6111 w 2941990"/>
              <a:gd name="connsiteY9" fmla="*/ 622636 h 1365797"/>
              <a:gd name="connsiteX0" fmla="*/ 6111 w 2941990"/>
              <a:gd name="connsiteY0" fmla="*/ 619252 h 1362413"/>
              <a:gd name="connsiteX1" fmla="*/ 394731 w 2941990"/>
              <a:gd name="connsiteY1" fmla="*/ 139192 h 1362413"/>
              <a:gd name="connsiteX2" fmla="*/ 1141491 w 2941990"/>
              <a:gd name="connsiteY2" fmla="*/ 2032 h 1362413"/>
              <a:gd name="connsiteX3" fmla="*/ 1552971 w 2941990"/>
              <a:gd name="connsiteY3" fmla="*/ 215392 h 1362413"/>
              <a:gd name="connsiteX4" fmla="*/ 1888251 w 2941990"/>
              <a:gd name="connsiteY4" fmla="*/ 520192 h 1362413"/>
              <a:gd name="connsiteX5" fmla="*/ 2345450 w 2941990"/>
              <a:gd name="connsiteY5" fmla="*/ 520192 h 1362413"/>
              <a:gd name="connsiteX6" fmla="*/ 2840750 w 2941990"/>
              <a:gd name="connsiteY6" fmla="*/ 626872 h 1362413"/>
              <a:gd name="connsiteX7" fmla="*/ 2756931 w 2941990"/>
              <a:gd name="connsiteY7" fmla="*/ 1343152 h 1362413"/>
              <a:gd name="connsiteX8" fmla="*/ 684291 w 2941990"/>
              <a:gd name="connsiteY8" fmla="*/ 1190752 h 1362413"/>
              <a:gd name="connsiteX9" fmla="*/ 6111 w 2941990"/>
              <a:gd name="connsiteY9" fmla="*/ 619252 h 1362413"/>
              <a:gd name="connsiteX0" fmla="*/ 6111 w 2941990"/>
              <a:gd name="connsiteY0" fmla="*/ 619252 h 1362413"/>
              <a:gd name="connsiteX1" fmla="*/ 394731 w 2941990"/>
              <a:gd name="connsiteY1" fmla="*/ 139192 h 1362413"/>
              <a:gd name="connsiteX2" fmla="*/ 1141491 w 2941990"/>
              <a:gd name="connsiteY2" fmla="*/ 2032 h 1362413"/>
              <a:gd name="connsiteX3" fmla="*/ 1552971 w 2941990"/>
              <a:gd name="connsiteY3" fmla="*/ 215392 h 1362413"/>
              <a:gd name="connsiteX4" fmla="*/ 1888251 w 2941990"/>
              <a:gd name="connsiteY4" fmla="*/ 520192 h 1362413"/>
              <a:gd name="connsiteX5" fmla="*/ 2345450 w 2941990"/>
              <a:gd name="connsiteY5" fmla="*/ 520192 h 1362413"/>
              <a:gd name="connsiteX6" fmla="*/ 2840750 w 2941990"/>
              <a:gd name="connsiteY6" fmla="*/ 626872 h 1362413"/>
              <a:gd name="connsiteX7" fmla="*/ 2756931 w 2941990"/>
              <a:gd name="connsiteY7" fmla="*/ 1343152 h 1362413"/>
              <a:gd name="connsiteX8" fmla="*/ 684291 w 2941990"/>
              <a:gd name="connsiteY8" fmla="*/ 1190752 h 1362413"/>
              <a:gd name="connsiteX9" fmla="*/ 6111 w 2941990"/>
              <a:gd name="connsiteY9" fmla="*/ 619252 h 1362413"/>
              <a:gd name="connsiteX0" fmla="*/ 356 w 2936235"/>
              <a:gd name="connsiteY0" fmla="*/ 619252 h 1362413"/>
              <a:gd name="connsiteX1" fmla="*/ 388976 w 2936235"/>
              <a:gd name="connsiteY1" fmla="*/ 139192 h 1362413"/>
              <a:gd name="connsiteX2" fmla="*/ 1135736 w 2936235"/>
              <a:gd name="connsiteY2" fmla="*/ 2032 h 1362413"/>
              <a:gd name="connsiteX3" fmla="*/ 1547216 w 2936235"/>
              <a:gd name="connsiteY3" fmla="*/ 215392 h 1362413"/>
              <a:gd name="connsiteX4" fmla="*/ 1882496 w 2936235"/>
              <a:gd name="connsiteY4" fmla="*/ 520192 h 1362413"/>
              <a:gd name="connsiteX5" fmla="*/ 2339695 w 2936235"/>
              <a:gd name="connsiteY5" fmla="*/ 520192 h 1362413"/>
              <a:gd name="connsiteX6" fmla="*/ 2834995 w 2936235"/>
              <a:gd name="connsiteY6" fmla="*/ 626872 h 1362413"/>
              <a:gd name="connsiteX7" fmla="*/ 2751176 w 2936235"/>
              <a:gd name="connsiteY7" fmla="*/ 1343152 h 1362413"/>
              <a:gd name="connsiteX8" fmla="*/ 678536 w 2936235"/>
              <a:gd name="connsiteY8" fmla="*/ 1190752 h 1362413"/>
              <a:gd name="connsiteX9" fmla="*/ 356 w 2936235"/>
              <a:gd name="connsiteY9" fmla="*/ 619252 h 1362413"/>
              <a:gd name="connsiteX0" fmla="*/ 6666 w 2942545"/>
              <a:gd name="connsiteY0" fmla="*/ 619252 h 1353534"/>
              <a:gd name="connsiteX1" fmla="*/ 395286 w 2942545"/>
              <a:gd name="connsiteY1" fmla="*/ 139192 h 1353534"/>
              <a:gd name="connsiteX2" fmla="*/ 1142046 w 2942545"/>
              <a:gd name="connsiteY2" fmla="*/ 2032 h 1353534"/>
              <a:gd name="connsiteX3" fmla="*/ 1553526 w 2942545"/>
              <a:gd name="connsiteY3" fmla="*/ 215392 h 1353534"/>
              <a:gd name="connsiteX4" fmla="*/ 1888806 w 2942545"/>
              <a:gd name="connsiteY4" fmla="*/ 520192 h 1353534"/>
              <a:gd name="connsiteX5" fmla="*/ 2346005 w 2942545"/>
              <a:gd name="connsiteY5" fmla="*/ 520192 h 1353534"/>
              <a:gd name="connsiteX6" fmla="*/ 2841305 w 2942545"/>
              <a:gd name="connsiteY6" fmla="*/ 626872 h 1353534"/>
              <a:gd name="connsiteX7" fmla="*/ 2757486 w 2942545"/>
              <a:gd name="connsiteY7" fmla="*/ 1343152 h 1353534"/>
              <a:gd name="connsiteX8" fmla="*/ 700086 w 2942545"/>
              <a:gd name="connsiteY8" fmla="*/ 1061212 h 1353534"/>
              <a:gd name="connsiteX9" fmla="*/ 6666 w 2942545"/>
              <a:gd name="connsiteY9" fmla="*/ 619252 h 1353534"/>
              <a:gd name="connsiteX0" fmla="*/ 7844 w 2890383"/>
              <a:gd name="connsiteY0" fmla="*/ 688241 h 1353544"/>
              <a:gd name="connsiteX1" fmla="*/ 343124 w 2890383"/>
              <a:gd name="connsiteY1" fmla="*/ 139601 h 1353544"/>
              <a:gd name="connsiteX2" fmla="*/ 1089884 w 2890383"/>
              <a:gd name="connsiteY2" fmla="*/ 2441 h 1353544"/>
              <a:gd name="connsiteX3" fmla="*/ 1501364 w 2890383"/>
              <a:gd name="connsiteY3" fmla="*/ 215801 h 1353544"/>
              <a:gd name="connsiteX4" fmla="*/ 1836644 w 2890383"/>
              <a:gd name="connsiteY4" fmla="*/ 520601 h 1353544"/>
              <a:gd name="connsiteX5" fmla="*/ 2293843 w 2890383"/>
              <a:gd name="connsiteY5" fmla="*/ 520601 h 1353544"/>
              <a:gd name="connsiteX6" fmla="*/ 2789143 w 2890383"/>
              <a:gd name="connsiteY6" fmla="*/ 627281 h 1353544"/>
              <a:gd name="connsiteX7" fmla="*/ 2705324 w 2890383"/>
              <a:gd name="connsiteY7" fmla="*/ 1343561 h 1353544"/>
              <a:gd name="connsiteX8" fmla="*/ 647924 w 2890383"/>
              <a:gd name="connsiteY8" fmla="*/ 1061621 h 1353544"/>
              <a:gd name="connsiteX9" fmla="*/ 7844 w 2890383"/>
              <a:gd name="connsiteY9" fmla="*/ 688241 h 1353544"/>
              <a:gd name="connsiteX0" fmla="*/ 1612 w 2884151"/>
              <a:gd name="connsiteY0" fmla="*/ 688241 h 1353544"/>
              <a:gd name="connsiteX1" fmla="*/ 336892 w 2884151"/>
              <a:gd name="connsiteY1" fmla="*/ 139601 h 1353544"/>
              <a:gd name="connsiteX2" fmla="*/ 1083652 w 2884151"/>
              <a:gd name="connsiteY2" fmla="*/ 2441 h 1353544"/>
              <a:gd name="connsiteX3" fmla="*/ 1495132 w 2884151"/>
              <a:gd name="connsiteY3" fmla="*/ 215801 h 1353544"/>
              <a:gd name="connsiteX4" fmla="*/ 1830412 w 2884151"/>
              <a:gd name="connsiteY4" fmla="*/ 520601 h 1353544"/>
              <a:gd name="connsiteX5" fmla="*/ 2287611 w 2884151"/>
              <a:gd name="connsiteY5" fmla="*/ 520601 h 1353544"/>
              <a:gd name="connsiteX6" fmla="*/ 2782911 w 2884151"/>
              <a:gd name="connsiteY6" fmla="*/ 627281 h 1353544"/>
              <a:gd name="connsiteX7" fmla="*/ 2699092 w 2884151"/>
              <a:gd name="connsiteY7" fmla="*/ 1343561 h 1353544"/>
              <a:gd name="connsiteX8" fmla="*/ 641692 w 2884151"/>
              <a:gd name="connsiteY8" fmla="*/ 1061621 h 1353544"/>
              <a:gd name="connsiteX9" fmla="*/ 1612 w 2884151"/>
              <a:gd name="connsiteY9" fmla="*/ 688241 h 1353544"/>
              <a:gd name="connsiteX0" fmla="*/ 1666 w 2876585"/>
              <a:gd name="connsiteY0" fmla="*/ 619252 h 1353534"/>
              <a:gd name="connsiteX1" fmla="*/ 329326 w 2876585"/>
              <a:gd name="connsiteY1" fmla="*/ 139192 h 1353534"/>
              <a:gd name="connsiteX2" fmla="*/ 1076086 w 2876585"/>
              <a:gd name="connsiteY2" fmla="*/ 2032 h 1353534"/>
              <a:gd name="connsiteX3" fmla="*/ 1487566 w 2876585"/>
              <a:gd name="connsiteY3" fmla="*/ 215392 h 1353534"/>
              <a:gd name="connsiteX4" fmla="*/ 1822846 w 2876585"/>
              <a:gd name="connsiteY4" fmla="*/ 520192 h 1353534"/>
              <a:gd name="connsiteX5" fmla="*/ 2280045 w 2876585"/>
              <a:gd name="connsiteY5" fmla="*/ 520192 h 1353534"/>
              <a:gd name="connsiteX6" fmla="*/ 2775345 w 2876585"/>
              <a:gd name="connsiteY6" fmla="*/ 626872 h 1353534"/>
              <a:gd name="connsiteX7" fmla="*/ 2691526 w 2876585"/>
              <a:gd name="connsiteY7" fmla="*/ 1343152 h 1353534"/>
              <a:gd name="connsiteX8" fmla="*/ 634126 w 2876585"/>
              <a:gd name="connsiteY8" fmla="*/ 1061212 h 1353534"/>
              <a:gd name="connsiteX9" fmla="*/ 1666 w 2876585"/>
              <a:gd name="connsiteY9" fmla="*/ 619252 h 1353534"/>
              <a:gd name="connsiteX0" fmla="*/ 1611 w 2884150"/>
              <a:gd name="connsiteY0" fmla="*/ 657562 h 1353519"/>
              <a:gd name="connsiteX1" fmla="*/ 336891 w 2884150"/>
              <a:gd name="connsiteY1" fmla="*/ 139402 h 1353519"/>
              <a:gd name="connsiteX2" fmla="*/ 1083651 w 2884150"/>
              <a:gd name="connsiteY2" fmla="*/ 2242 h 1353519"/>
              <a:gd name="connsiteX3" fmla="*/ 1495131 w 2884150"/>
              <a:gd name="connsiteY3" fmla="*/ 215602 h 1353519"/>
              <a:gd name="connsiteX4" fmla="*/ 1830411 w 2884150"/>
              <a:gd name="connsiteY4" fmla="*/ 520402 h 1353519"/>
              <a:gd name="connsiteX5" fmla="*/ 2287610 w 2884150"/>
              <a:gd name="connsiteY5" fmla="*/ 520402 h 1353519"/>
              <a:gd name="connsiteX6" fmla="*/ 2782910 w 2884150"/>
              <a:gd name="connsiteY6" fmla="*/ 627082 h 1353519"/>
              <a:gd name="connsiteX7" fmla="*/ 2699091 w 2884150"/>
              <a:gd name="connsiteY7" fmla="*/ 1343362 h 1353519"/>
              <a:gd name="connsiteX8" fmla="*/ 641691 w 2884150"/>
              <a:gd name="connsiteY8" fmla="*/ 1061422 h 1353519"/>
              <a:gd name="connsiteX9" fmla="*/ 1611 w 2884150"/>
              <a:gd name="connsiteY9" fmla="*/ 657562 h 1353519"/>
              <a:gd name="connsiteX0" fmla="*/ 6314 w 2888853"/>
              <a:gd name="connsiteY0" fmla="*/ 655707 h 1351664"/>
              <a:gd name="connsiteX1" fmla="*/ 364454 w 2888853"/>
              <a:gd name="connsiteY1" fmla="*/ 175647 h 1351664"/>
              <a:gd name="connsiteX2" fmla="*/ 1088354 w 2888853"/>
              <a:gd name="connsiteY2" fmla="*/ 387 h 1351664"/>
              <a:gd name="connsiteX3" fmla="*/ 1499834 w 2888853"/>
              <a:gd name="connsiteY3" fmla="*/ 213747 h 1351664"/>
              <a:gd name="connsiteX4" fmla="*/ 1835114 w 2888853"/>
              <a:gd name="connsiteY4" fmla="*/ 518547 h 1351664"/>
              <a:gd name="connsiteX5" fmla="*/ 2292313 w 2888853"/>
              <a:gd name="connsiteY5" fmla="*/ 518547 h 1351664"/>
              <a:gd name="connsiteX6" fmla="*/ 2787613 w 2888853"/>
              <a:gd name="connsiteY6" fmla="*/ 625227 h 1351664"/>
              <a:gd name="connsiteX7" fmla="*/ 2703794 w 2888853"/>
              <a:gd name="connsiteY7" fmla="*/ 1341507 h 1351664"/>
              <a:gd name="connsiteX8" fmla="*/ 646394 w 2888853"/>
              <a:gd name="connsiteY8" fmla="*/ 1059567 h 1351664"/>
              <a:gd name="connsiteX9" fmla="*/ 6314 w 2888853"/>
              <a:gd name="connsiteY9" fmla="*/ 655707 h 1351664"/>
              <a:gd name="connsiteX0" fmla="*/ 6314 w 2790663"/>
              <a:gd name="connsiteY0" fmla="*/ 655707 h 1235525"/>
              <a:gd name="connsiteX1" fmla="*/ 364454 w 2790663"/>
              <a:gd name="connsiteY1" fmla="*/ 175647 h 1235525"/>
              <a:gd name="connsiteX2" fmla="*/ 1088354 w 2790663"/>
              <a:gd name="connsiteY2" fmla="*/ 387 h 1235525"/>
              <a:gd name="connsiteX3" fmla="*/ 1499834 w 2790663"/>
              <a:gd name="connsiteY3" fmla="*/ 213747 h 1235525"/>
              <a:gd name="connsiteX4" fmla="*/ 1835114 w 2790663"/>
              <a:gd name="connsiteY4" fmla="*/ 518547 h 1235525"/>
              <a:gd name="connsiteX5" fmla="*/ 2292313 w 2790663"/>
              <a:gd name="connsiteY5" fmla="*/ 518547 h 1235525"/>
              <a:gd name="connsiteX6" fmla="*/ 2787613 w 2790663"/>
              <a:gd name="connsiteY6" fmla="*/ 625227 h 1235525"/>
              <a:gd name="connsiteX7" fmla="*/ 1797014 w 2790663"/>
              <a:gd name="connsiteY7" fmla="*/ 1219587 h 1235525"/>
              <a:gd name="connsiteX8" fmla="*/ 646394 w 2790663"/>
              <a:gd name="connsiteY8" fmla="*/ 1059567 h 1235525"/>
              <a:gd name="connsiteX9" fmla="*/ 6314 w 2790663"/>
              <a:gd name="connsiteY9" fmla="*/ 655707 h 1235525"/>
              <a:gd name="connsiteX0" fmla="*/ 6314 w 2791564"/>
              <a:gd name="connsiteY0" fmla="*/ 655707 h 1221985"/>
              <a:gd name="connsiteX1" fmla="*/ 364454 w 2791564"/>
              <a:gd name="connsiteY1" fmla="*/ 175647 h 1221985"/>
              <a:gd name="connsiteX2" fmla="*/ 1088354 w 2791564"/>
              <a:gd name="connsiteY2" fmla="*/ 387 h 1221985"/>
              <a:gd name="connsiteX3" fmla="*/ 1499834 w 2791564"/>
              <a:gd name="connsiteY3" fmla="*/ 213747 h 1221985"/>
              <a:gd name="connsiteX4" fmla="*/ 1835114 w 2791564"/>
              <a:gd name="connsiteY4" fmla="*/ 518547 h 1221985"/>
              <a:gd name="connsiteX5" fmla="*/ 2292313 w 2791564"/>
              <a:gd name="connsiteY5" fmla="*/ 518547 h 1221985"/>
              <a:gd name="connsiteX6" fmla="*/ 2787613 w 2791564"/>
              <a:gd name="connsiteY6" fmla="*/ 625227 h 1221985"/>
              <a:gd name="connsiteX7" fmla="*/ 2559014 w 2791564"/>
              <a:gd name="connsiteY7" fmla="*/ 1051948 h 1221985"/>
              <a:gd name="connsiteX8" fmla="*/ 1797014 w 2791564"/>
              <a:gd name="connsiteY8" fmla="*/ 1219587 h 1221985"/>
              <a:gd name="connsiteX9" fmla="*/ 646394 w 2791564"/>
              <a:gd name="connsiteY9" fmla="*/ 1059567 h 1221985"/>
              <a:gd name="connsiteX10" fmla="*/ 6314 w 2791564"/>
              <a:gd name="connsiteY10" fmla="*/ 655707 h 1221985"/>
              <a:gd name="connsiteX0" fmla="*/ 6314 w 2734335"/>
              <a:gd name="connsiteY0" fmla="*/ 655707 h 1221985"/>
              <a:gd name="connsiteX1" fmla="*/ 364454 w 2734335"/>
              <a:gd name="connsiteY1" fmla="*/ 175647 h 1221985"/>
              <a:gd name="connsiteX2" fmla="*/ 1088354 w 2734335"/>
              <a:gd name="connsiteY2" fmla="*/ 387 h 1221985"/>
              <a:gd name="connsiteX3" fmla="*/ 1499834 w 2734335"/>
              <a:gd name="connsiteY3" fmla="*/ 213747 h 1221985"/>
              <a:gd name="connsiteX4" fmla="*/ 1835114 w 2734335"/>
              <a:gd name="connsiteY4" fmla="*/ 518547 h 1221985"/>
              <a:gd name="connsiteX5" fmla="*/ 2292313 w 2734335"/>
              <a:gd name="connsiteY5" fmla="*/ 518547 h 1221985"/>
              <a:gd name="connsiteX6" fmla="*/ 2726653 w 2734335"/>
              <a:gd name="connsiteY6" fmla="*/ 716667 h 1221985"/>
              <a:gd name="connsiteX7" fmla="*/ 2559014 w 2734335"/>
              <a:gd name="connsiteY7" fmla="*/ 1051948 h 1221985"/>
              <a:gd name="connsiteX8" fmla="*/ 1797014 w 2734335"/>
              <a:gd name="connsiteY8" fmla="*/ 1219587 h 1221985"/>
              <a:gd name="connsiteX9" fmla="*/ 646394 w 2734335"/>
              <a:gd name="connsiteY9" fmla="*/ 1059567 h 1221985"/>
              <a:gd name="connsiteX10" fmla="*/ 6314 w 2734335"/>
              <a:gd name="connsiteY10" fmla="*/ 655707 h 1221985"/>
              <a:gd name="connsiteX0" fmla="*/ 6314 w 2734335"/>
              <a:gd name="connsiteY0" fmla="*/ 655707 h 1221985"/>
              <a:gd name="connsiteX1" fmla="*/ 364454 w 2734335"/>
              <a:gd name="connsiteY1" fmla="*/ 175647 h 1221985"/>
              <a:gd name="connsiteX2" fmla="*/ 1088354 w 2734335"/>
              <a:gd name="connsiteY2" fmla="*/ 387 h 1221985"/>
              <a:gd name="connsiteX3" fmla="*/ 1499834 w 2734335"/>
              <a:gd name="connsiteY3" fmla="*/ 213747 h 1221985"/>
              <a:gd name="connsiteX4" fmla="*/ 1835114 w 2734335"/>
              <a:gd name="connsiteY4" fmla="*/ 518547 h 1221985"/>
              <a:gd name="connsiteX5" fmla="*/ 2292313 w 2734335"/>
              <a:gd name="connsiteY5" fmla="*/ 518547 h 1221985"/>
              <a:gd name="connsiteX6" fmla="*/ 2726653 w 2734335"/>
              <a:gd name="connsiteY6" fmla="*/ 716667 h 1221985"/>
              <a:gd name="connsiteX7" fmla="*/ 2559014 w 2734335"/>
              <a:gd name="connsiteY7" fmla="*/ 1051948 h 1221985"/>
              <a:gd name="connsiteX8" fmla="*/ 1797014 w 2734335"/>
              <a:gd name="connsiteY8" fmla="*/ 1219587 h 1221985"/>
              <a:gd name="connsiteX9" fmla="*/ 646394 w 2734335"/>
              <a:gd name="connsiteY9" fmla="*/ 1059567 h 1221985"/>
              <a:gd name="connsiteX10" fmla="*/ 6314 w 2734335"/>
              <a:gd name="connsiteY10" fmla="*/ 655707 h 1221985"/>
              <a:gd name="connsiteX0" fmla="*/ 6314 w 2741208"/>
              <a:gd name="connsiteY0" fmla="*/ 655707 h 1221985"/>
              <a:gd name="connsiteX1" fmla="*/ 364454 w 2741208"/>
              <a:gd name="connsiteY1" fmla="*/ 175647 h 1221985"/>
              <a:gd name="connsiteX2" fmla="*/ 1088354 w 2741208"/>
              <a:gd name="connsiteY2" fmla="*/ 387 h 1221985"/>
              <a:gd name="connsiteX3" fmla="*/ 1499834 w 2741208"/>
              <a:gd name="connsiteY3" fmla="*/ 213747 h 1221985"/>
              <a:gd name="connsiteX4" fmla="*/ 1835114 w 2741208"/>
              <a:gd name="connsiteY4" fmla="*/ 518547 h 1221985"/>
              <a:gd name="connsiteX5" fmla="*/ 2292313 w 2741208"/>
              <a:gd name="connsiteY5" fmla="*/ 518547 h 1221985"/>
              <a:gd name="connsiteX6" fmla="*/ 2734273 w 2741208"/>
              <a:gd name="connsiteY6" fmla="*/ 617607 h 1221985"/>
              <a:gd name="connsiteX7" fmla="*/ 2559014 w 2741208"/>
              <a:gd name="connsiteY7" fmla="*/ 1051948 h 1221985"/>
              <a:gd name="connsiteX8" fmla="*/ 1797014 w 2741208"/>
              <a:gd name="connsiteY8" fmla="*/ 1219587 h 1221985"/>
              <a:gd name="connsiteX9" fmla="*/ 646394 w 2741208"/>
              <a:gd name="connsiteY9" fmla="*/ 1059567 h 1221985"/>
              <a:gd name="connsiteX10" fmla="*/ 6314 w 2741208"/>
              <a:gd name="connsiteY10" fmla="*/ 655707 h 1221985"/>
              <a:gd name="connsiteX0" fmla="*/ 6314 w 2741208"/>
              <a:gd name="connsiteY0" fmla="*/ 655389 h 1221667"/>
              <a:gd name="connsiteX1" fmla="*/ 364454 w 2741208"/>
              <a:gd name="connsiteY1" fmla="*/ 175329 h 1221667"/>
              <a:gd name="connsiteX2" fmla="*/ 1088354 w 2741208"/>
              <a:gd name="connsiteY2" fmla="*/ 69 h 1221667"/>
              <a:gd name="connsiteX3" fmla="*/ 1515074 w 2741208"/>
              <a:gd name="connsiteY3" fmla="*/ 190569 h 1221667"/>
              <a:gd name="connsiteX4" fmla="*/ 1835114 w 2741208"/>
              <a:gd name="connsiteY4" fmla="*/ 518229 h 1221667"/>
              <a:gd name="connsiteX5" fmla="*/ 2292313 w 2741208"/>
              <a:gd name="connsiteY5" fmla="*/ 518229 h 1221667"/>
              <a:gd name="connsiteX6" fmla="*/ 2734273 w 2741208"/>
              <a:gd name="connsiteY6" fmla="*/ 617289 h 1221667"/>
              <a:gd name="connsiteX7" fmla="*/ 2559014 w 2741208"/>
              <a:gd name="connsiteY7" fmla="*/ 1051630 h 1221667"/>
              <a:gd name="connsiteX8" fmla="*/ 1797014 w 2741208"/>
              <a:gd name="connsiteY8" fmla="*/ 1219269 h 1221667"/>
              <a:gd name="connsiteX9" fmla="*/ 646394 w 2741208"/>
              <a:gd name="connsiteY9" fmla="*/ 1059249 h 1221667"/>
              <a:gd name="connsiteX10" fmla="*/ 6314 w 2741208"/>
              <a:gd name="connsiteY10" fmla="*/ 655389 h 1221667"/>
              <a:gd name="connsiteX0" fmla="*/ 6314 w 2741208"/>
              <a:gd name="connsiteY0" fmla="*/ 655389 h 1221667"/>
              <a:gd name="connsiteX1" fmla="*/ 364454 w 2741208"/>
              <a:gd name="connsiteY1" fmla="*/ 175329 h 1221667"/>
              <a:gd name="connsiteX2" fmla="*/ 1088354 w 2741208"/>
              <a:gd name="connsiteY2" fmla="*/ 69 h 1221667"/>
              <a:gd name="connsiteX3" fmla="*/ 1515074 w 2741208"/>
              <a:gd name="connsiteY3" fmla="*/ 190569 h 1221667"/>
              <a:gd name="connsiteX4" fmla="*/ 1857974 w 2741208"/>
              <a:gd name="connsiteY4" fmla="*/ 487749 h 1221667"/>
              <a:gd name="connsiteX5" fmla="*/ 2292313 w 2741208"/>
              <a:gd name="connsiteY5" fmla="*/ 518229 h 1221667"/>
              <a:gd name="connsiteX6" fmla="*/ 2734273 w 2741208"/>
              <a:gd name="connsiteY6" fmla="*/ 617289 h 1221667"/>
              <a:gd name="connsiteX7" fmla="*/ 2559014 w 2741208"/>
              <a:gd name="connsiteY7" fmla="*/ 1051630 h 1221667"/>
              <a:gd name="connsiteX8" fmla="*/ 1797014 w 2741208"/>
              <a:gd name="connsiteY8" fmla="*/ 1219269 h 1221667"/>
              <a:gd name="connsiteX9" fmla="*/ 646394 w 2741208"/>
              <a:gd name="connsiteY9" fmla="*/ 1059249 h 1221667"/>
              <a:gd name="connsiteX10" fmla="*/ 6314 w 2741208"/>
              <a:gd name="connsiteY10" fmla="*/ 655389 h 1221667"/>
              <a:gd name="connsiteX0" fmla="*/ 6314 w 2741208"/>
              <a:gd name="connsiteY0" fmla="*/ 659598 h 1225876"/>
              <a:gd name="connsiteX1" fmla="*/ 364454 w 2741208"/>
              <a:gd name="connsiteY1" fmla="*/ 179538 h 1225876"/>
              <a:gd name="connsiteX2" fmla="*/ 1088354 w 2741208"/>
              <a:gd name="connsiteY2" fmla="*/ 4278 h 1225876"/>
              <a:gd name="connsiteX3" fmla="*/ 1515074 w 2741208"/>
              <a:gd name="connsiteY3" fmla="*/ 194778 h 1225876"/>
              <a:gd name="connsiteX4" fmla="*/ 1857974 w 2741208"/>
              <a:gd name="connsiteY4" fmla="*/ 491958 h 1225876"/>
              <a:gd name="connsiteX5" fmla="*/ 2292313 w 2741208"/>
              <a:gd name="connsiteY5" fmla="*/ 522438 h 1225876"/>
              <a:gd name="connsiteX6" fmla="*/ 2734273 w 2741208"/>
              <a:gd name="connsiteY6" fmla="*/ 621498 h 1225876"/>
              <a:gd name="connsiteX7" fmla="*/ 2559014 w 2741208"/>
              <a:gd name="connsiteY7" fmla="*/ 1055839 h 1225876"/>
              <a:gd name="connsiteX8" fmla="*/ 1797014 w 2741208"/>
              <a:gd name="connsiteY8" fmla="*/ 1223478 h 1225876"/>
              <a:gd name="connsiteX9" fmla="*/ 646394 w 2741208"/>
              <a:gd name="connsiteY9" fmla="*/ 1063458 h 1225876"/>
              <a:gd name="connsiteX10" fmla="*/ 6314 w 2741208"/>
              <a:gd name="connsiteY10" fmla="*/ 659598 h 1225876"/>
              <a:gd name="connsiteX0" fmla="*/ 6314 w 2741208"/>
              <a:gd name="connsiteY0" fmla="*/ 659598 h 1225876"/>
              <a:gd name="connsiteX1" fmla="*/ 364454 w 2741208"/>
              <a:gd name="connsiteY1" fmla="*/ 179538 h 1225876"/>
              <a:gd name="connsiteX2" fmla="*/ 1088354 w 2741208"/>
              <a:gd name="connsiteY2" fmla="*/ 4278 h 1225876"/>
              <a:gd name="connsiteX3" fmla="*/ 1515074 w 2741208"/>
              <a:gd name="connsiteY3" fmla="*/ 194778 h 1225876"/>
              <a:gd name="connsiteX4" fmla="*/ 1857974 w 2741208"/>
              <a:gd name="connsiteY4" fmla="*/ 491958 h 1225876"/>
              <a:gd name="connsiteX5" fmla="*/ 2299933 w 2741208"/>
              <a:gd name="connsiteY5" fmla="*/ 484338 h 1225876"/>
              <a:gd name="connsiteX6" fmla="*/ 2734273 w 2741208"/>
              <a:gd name="connsiteY6" fmla="*/ 621498 h 1225876"/>
              <a:gd name="connsiteX7" fmla="*/ 2559014 w 2741208"/>
              <a:gd name="connsiteY7" fmla="*/ 1055839 h 1225876"/>
              <a:gd name="connsiteX8" fmla="*/ 1797014 w 2741208"/>
              <a:gd name="connsiteY8" fmla="*/ 1223478 h 1225876"/>
              <a:gd name="connsiteX9" fmla="*/ 646394 w 2741208"/>
              <a:gd name="connsiteY9" fmla="*/ 1063458 h 1225876"/>
              <a:gd name="connsiteX10" fmla="*/ 6314 w 2741208"/>
              <a:gd name="connsiteY10" fmla="*/ 659598 h 1225876"/>
              <a:gd name="connsiteX0" fmla="*/ 6314 w 2676610"/>
              <a:gd name="connsiteY0" fmla="*/ 659598 h 1225876"/>
              <a:gd name="connsiteX1" fmla="*/ 364454 w 2676610"/>
              <a:gd name="connsiteY1" fmla="*/ 179538 h 1225876"/>
              <a:gd name="connsiteX2" fmla="*/ 1088354 w 2676610"/>
              <a:gd name="connsiteY2" fmla="*/ 4278 h 1225876"/>
              <a:gd name="connsiteX3" fmla="*/ 1515074 w 2676610"/>
              <a:gd name="connsiteY3" fmla="*/ 194778 h 1225876"/>
              <a:gd name="connsiteX4" fmla="*/ 1857974 w 2676610"/>
              <a:gd name="connsiteY4" fmla="*/ 491958 h 1225876"/>
              <a:gd name="connsiteX5" fmla="*/ 2299933 w 2676610"/>
              <a:gd name="connsiteY5" fmla="*/ 484338 h 1225876"/>
              <a:gd name="connsiteX6" fmla="*/ 2650453 w 2676610"/>
              <a:gd name="connsiteY6" fmla="*/ 552918 h 1225876"/>
              <a:gd name="connsiteX7" fmla="*/ 2559014 w 2676610"/>
              <a:gd name="connsiteY7" fmla="*/ 1055839 h 1225876"/>
              <a:gd name="connsiteX8" fmla="*/ 1797014 w 2676610"/>
              <a:gd name="connsiteY8" fmla="*/ 1223478 h 1225876"/>
              <a:gd name="connsiteX9" fmla="*/ 646394 w 2676610"/>
              <a:gd name="connsiteY9" fmla="*/ 1063458 h 1225876"/>
              <a:gd name="connsiteX10" fmla="*/ 6314 w 2676610"/>
              <a:gd name="connsiteY10" fmla="*/ 659598 h 1225876"/>
              <a:gd name="connsiteX0" fmla="*/ 6314 w 2689451"/>
              <a:gd name="connsiteY0" fmla="*/ 659598 h 1225876"/>
              <a:gd name="connsiteX1" fmla="*/ 364454 w 2689451"/>
              <a:gd name="connsiteY1" fmla="*/ 179538 h 1225876"/>
              <a:gd name="connsiteX2" fmla="*/ 1088354 w 2689451"/>
              <a:gd name="connsiteY2" fmla="*/ 4278 h 1225876"/>
              <a:gd name="connsiteX3" fmla="*/ 1515074 w 2689451"/>
              <a:gd name="connsiteY3" fmla="*/ 194778 h 1225876"/>
              <a:gd name="connsiteX4" fmla="*/ 1857974 w 2689451"/>
              <a:gd name="connsiteY4" fmla="*/ 491958 h 1225876"/>
              <a:gd name="connsiteX5" fmla="*/ 2299933 w 2689451"/>
              <a:gd name="connsiteY5" fmla="*/ 484338 h 1225876"/>
              <a:gd name="connsiteX6" fmla="*/ 2650453 w 2689451"/>
              <a:gd name="connsiteY6" fmla="*/ 552918 h 1225876"/>
              <a:gd name="connsiteX7" fmla="*/ 2559014 w 2689451"/>
              <a:gd name="connsiteY7" fmla="*/ 1055839 h 1225876"/>
              <a:gd name="connsiteX8" fmla="*/ 1797014 w 2689451"/>
              <a:gd name="connsiteY8" fmla="*/ 1223478 h 1225876"/>
              <a:gd name="connsiteX9" fmla="*/ 646394 w 2689451"/>
              <a:gd name="connsiteY9" fmla="*/ 1063458 h 1225876"/>
              <a:gd name="connsiteX10" fmla="*/ 6314 w 2689451"/>
              <a:gd name="connsiteY10" fmla="*/ 659598 h 1225876"/>
              <a:gd name="connsiteX0" fmla="*/ 6314 w 2689451"/>
              <a:gd name="connsiteY0" fmla="*/ 659598 h 1146505"/>
              <a:gd name="connsiteX1" fmla="*/ 364454 w 2689451"/>
              <a:gd name="connsiteY1" fmla="*/ 179538 h 1146505"/>
              <a:gd name="connsiteX2" fmla="*/ 1088354 w 2689451"/>
              <a:gd name="connsiteY2" fmla="*/ 4278 h 1146505"/>
              <a:gd name="connsiteX3" fmla="*/ 1515074 w 2689451"/>
              <a:gd name="connsiteY3" fmla="*/ 194778 h 1146505"/>
              <a:gd name="connsiteX4" fmla="*/ 1857974 w 2689451"/>
              <a:gd name="connsiteY4" fmla="*/ 491958 h 1146505"/>
              <a:gd name="connsiteX5" fmla="*/ 2299933 w 2689451"/>
              <a:gd name="connsiteY5" fmla="*/ 484338 h 1146505"/>
              <a:gd name="connsiteX6" fmla="*/ 2650453 w 2689451"/>
              <a:gd name="connsiteY6" fmla="*/ 552918 h 1146505"/>
              <a:gd name="connsiteX7" fmla="*/ 2559014 w 2689451"/>
              <a:gd name="connsiteY7" fmla="*/ 1055839 h 1146505"/>
              <a:gd name="connsiteX8" fmla="*/ 1812254 w 2689451"/>
              <a:gd name="connsiteY8" fmla="*/ 1139658 h 1146505"/>
              <a:gd name="connsiteX9" fmla="*/ 646394 w 2689451"/>
              <a:gd name="connsiteY9" fmla="*/ 1063458 h 1146505"/>
              <a:gd name="connsiteX10" fmla="*/ 6314 w 2689451"/>
              <a:gd name="connsiteY10" fmla="*/ 659598 h 1146505"/>
              <a:gd name="connsiteX0" fmla="*/ 6314 w 2689451"/>
              <a:gd name="connsiteY0" fmla="*/ 659598 h 1139658"/>
              <a:gd name="connsiteX1" fmla="*/ 364454 w 2689451"/>
              <a:gd name="connsiteY1" fmla="*/ 179538 h 1139658"/>
              <a:gd name="connsiteX2" fmla="*/ 1088354 w 2689451"/>
              <a:gd name="connsiteY2" fmla="*/ 4278 h 1139658"/>
              <a:gd name="connsiteX3" fmla="*/ 1515074 w 2689451"/>
              <a:gd name="connsiteY3" fmla="*/ 194778 h 1139658"/>
              <a:gd name="connsiteX4" fmla="*/ 1857974 w 2689451"/>
              <a:gd name="connsiteY4" fmla="*/ 491958 h 1139658"/>
              <a:gd name="connsiteX5" fmla="*/ 2299933 w 2689451"/>
              <a:gd name="connsiteY5" fmla="*/ 484338 h 1139658"/>
              <a:gd name="connsiteX6" fmla="*/ 2650453 w 2689451"/>
              <a:gd name="connsiteY6" fmla="*/ 552918 h 1139658"/>
              <a:gd name="connsiteX7" fmla="*/ 2559014 w 2689451"/>
              <a:gd name="connsiteY7" fmla="*/ 1055839 h 1139658"/>
              <a:gd name="connsiteX8" fmla="*/ 1812254 w 2689451"/>
              <a:gd name="connsiteY8" fmla="*/ 1139658 h 1139658"/>
              <a:gd name="connsiteX9" fmla="*/ 646394 w 2689451"/>
              <a:gd name="connsiteY9" fmla="*/ 1063458 h 1139658"/>
              <a:gd name="connsiteX10" fmla="*/ 6314 w 2689451"/>
              <a:gd name="connsiteY10" fmla="*/ 659598 h 113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9451" h="1139658">
                <a:moveTo>
                  <a:pt x="6314" y="659598"/>
                </a:moveTo>
                <a:cubicBezTo>
                  <a:pt x="-40676" y="512278"/>
                  <a:pt x="184114" y="288758"/>
                  <a:pt x="364454" y="179538"/>
                </a:cubicBezTo>
                <a:cubicBezTo>
                  <a:pt x="544794" y="70318"/>
                  <a:pt x="896584" y="-21122"/>
                  <a:pt x="1088354" y="4278"/>
                </a:cubicBezTo>
                <a:cubicBezTo>
                  <a:pt x="1280124" y="29678"/>
                  <a:pt x="1386804" y="113498"/>
                  <a:pt x="1515074" y="194778"/>
                </a:cubicBezTo>
                <a:cubicBezTo>
                  <a:pt x="1643344" y="276058"/>
                  <a:pt x="1727164" y="443698"/>
                  <a:pt x="1857974" y="491958"/>
                </a:cubicBezTo>
                <a:cubicBezTo>
                  <a:pt x="1988784" y="540218"/>
                  <a:pt x="2180553" y="494498"/>
                  <a:pt x="2299933" y="484338"/>
                </a:cubicBezTo>
                <a:cubicBezTo>
                  <a:pt x="2419313" y="474178"/>
                  <a:pt x="2603463" y="480528"/>
                  <a:pt x="2650453" y="552918"/>
                </a:cubicBezTo>
                <a:cubicBezTo>
                  <a:pt x="2705063" y="625308"/>
                  <a:pt x="2724114" y="956779"/>
                  <a:pt x="2559014" y="1055839"/>
                </a:cubicBezTo>
                <a:cubicBezTo>
                  <a:pt x="2393914" y="1154899"/>
                  <a:pt x="2110704" y="1121878"/>
                  <a:pt x="1812254" y="1139658"/>
                </a:cubicBezTo>
                <a:cubicBezTo>
                  <a:pt x="1513804" y="1126958"/>
                  <a:pt x="947384" y="1143468"/>
                  <a:pt x="646394" y="1063458"/>
                </a:cubicBezTo>
                <a:cubicBezTo>
                  <a:pt x="345404" y="983448"/>
                  <a:pt x="53304" y="806918"/>
                  <a:pt x="6314" y="659598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 RCP/RSP Workshop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26454"/>
              </p:ext>
            </p:extLst>
          </p:nvPr>
        </p:nvGraphicFramePr>
        <p:xfrm>
          <a:off x="228599" y="1143000"/>
          <a:ext cx="8686800" cy="5577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581"/>
                <a:gridCol w="5922584"/>
                <a:gridCol w="1941635"/>
              </a:tblGrid>
              <a:tr h="4877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</a:p>
                    <a:p>
                      <a:r>
                        <a:rPr lang="en-US" sz="1800" dirty="0" smtClean="0"/>
                        <a:t>(min)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Session</a:t>
                      </a:r>
                      <a:r>
                        <a:rPr lang="en-US" sz="1800" b="1" baseline="0" dirty="0" smtClean="0"/>
                        <a:t> 1 – Understanding RCP/RSP &amp; PBCS</a:t>
                      </a:r>
                      <a:endParaRPr lang="en-US" sz="18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Discussion</a:t>
                      </a:r>
                      <a:r>
                        <a:rPr lang="en-US" sz="1800" baseline="0" dirty="0" smtClean="0"/>
                        <a:t> Leader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877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Introductory Remarks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Fredric </a:t>
                      </a:r>
                      <a:r>
                        <a:rPr lang="en-US" sz="1800" dirty="0" err="1" smtClean="0"/>
                        <a:t>Lecat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Tom Kraft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ICAO SARPS – Guidance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Radford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45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Global Operational Data Link Document (GOLD)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Tom Kraft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Derivation of RCP/RSP specifications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Tom Kraft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4877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Introduction</a:t>
                      </a:r>
                      <a:r>
                        <a:rPr lang="en-US" sz="1800" baseline="0" dirty="0" smtClean="0"/>
                        <a:t> to Performance Based Communication and Surveillance (PBCS)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Radford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Qualification of service provision: ANSP and CSP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ARINC/SITA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Qualification of aircraft equipment for certification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Jerome </a:t>
                      </a:r>
                      <a:r>
                        <a:rPr lang="en-US" sz="1800" dirty="0" err="1" smtClean="0"/>
                        <a:t>Condis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Operational authorization to use data</a:t>
                      </a:r>
                      <a:r>
                        <a:rPr lang="en-US" sz="1800" baseline="0" dirty="0" smtClean="0"/>
                        <a:t> link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Tom Kraft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Post-Implementation Monitoring Guidance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Radford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Performance monitoring in the Fukuoka</a:t>
                      </a:r>
                      <a:r>
                        <a:rPr lang="en-US" sz="1800" baseline="0" dirty="0" smtClean="0"/>
                        <a:t> FIR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Koji </a:t>
                      </a:r>
                      <a:r>
                        <a:rPr lang="en-US" sz="1800" dirty="0" err="1" smtClean="0"/>
                        <a:t>Nakaitani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Interpreting the results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Radford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2787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GOLD Performance Analysis Tool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Paul Radford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 RCP/RSP Workshop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300" y="1508125"/>
          <a:ext cx="8047038" cy="3205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5486400"/>
                <a:gridCol w="1798638"/>
              </a:tblGrid>
              <a:tr h="6400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Time</a:t>
                      </a:r>
                    </a:p>
                    <a:p>
                      <a:r>
                        <a:rPr lang="en-US" sz="1800" dirty="0" smtClean="0"/>
                        <a:t>(min)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Session 2 – Planning for PBCS </a:t>
                      </a:r>
                      <a:r>
                        <a:rPr lang="en-US" sz="1800" dirty="0" err="1" smtClean="0"/>
                        <a:t>implemenation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in the APAC Region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Discussion</a:t>
                      </a:r>
                      <a:r>
                        <a:rPr lang="en-US" sz="1800" baseline="0" dirty="0" smtClean="0"/>
                        <a:t> Leader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400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State of the data link implementation in the South Pacific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Toby Farmer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3707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 overview of NAT PBCS</a:t>
                      </a:r>
                      <a:r>
                        <a:rPr lang="en-US" sz="1800" baseline="0" dirty="0" smtClean="0"/>
                        <a:t> Implementation Plan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Tom Kraft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9143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General</a:t>
                      </a:r>
                      <a:r>
                        <a:rPr lang="en-US" sz="1800" baseline="0" dirty="0" smtClean="0"/>
                        <a:t> Discussion on APAC PBCS Planning and Implementation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Frederic </a:t>
                      </a:r>
                      <a:r>
                        <a:rPr lang="en-US" sz="1800" dirty="0" err="1" smtClean="0"/>
                        <a:t>Lecat</a:t>
                      </a:r>
                      <a:r>
                        <a:rPr lang="en-US" sz="1800" dirty="0" smtClean="0"/>
                        <a:t>,</a:t>
                      </a:r>
                    </a:p>
                    <a:p>
                      <a:r>
                        <a:rPr lang="en-US" sz="1800" dirty="0" smtClean="0"/>
                        <a:t>Tom</a:t>
                      </a:r>
                      <a:r>
                        <a:rPr lang="en-US" sz="1800" baseline="0" dirty="0" smtClean="0"/>
                        <a:t> Kraft and Paul Radford</a:t>
                      </a:r>
                      <a:endParaRPr lang="en-US" sz="1800" dirty="0"/>
                    </a:p>
                  </a:txBody>
                  <a:tcPr marT="45709" marB="45709"/>
                </a:tc>
              </a:tr>
              <a:tr h="640026">
                <a:tc>
                  <a:txBody>
                    <a:bodyPr/>
                    <a:lstStyle/>
                    <a:p>
                      <a:r>
                        <a:rPr lang="en-US" sz="1800" smtClean="0"/>
                        <a:t>15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Wrap-up/ Summary of outcomes </a:t>
                      </a:r>
                      <a:endParaRPr lang="en-U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Peng</a:t>
                      </a:r>
                      <a:r>
                        <a:rPr lang="en-US" sz="1800" baseline="0" dirty="0" smtClean="0"/>
                        <a:t> and Frederic </a:t>
                      </a:r>
                      <a:r>
                        <a:rPr lang="en-US" sz="1800" baseline="0" dirty="0" err="1" smtClean="0"/>
                        <a:t>Lecat</a:t>
                      </a:r>
                      <a:endParaRPr lang="en-US" sz="1800" dirty="0"/>
                    </a:p>
                  </a:txBody>
                  <a:tcPr marT="45709" marB="45709"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oud_question_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24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eathrow-sun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2499" b="3816"/>
          <a:stretch>
            <a:fillRect/>
          </a:stretch>
        </p:blipFill>
        <p:spPr bwMode="auto">
          <a:xfrm>
            <a:off x="0" y="1588"/>
            <a:ext cx="915035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Data link began in APAC – now global</a:t>
            </a:r>
          </a:p>
        </p:txBody>
      </p:sp>
      <p:pic>
        <p:nvPicPr>
          <p:cNvPr id="4099" name="Picture 3" descr="ICAO F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21176" r="5455" b="21176"/>
          <a:stretch>
            <a:fillRect/>
          </a:stretch>
        </p:blipFill>
        <p:spPr bwMode="auto">
          <a:xfrm>
            <a:off x="0" y="2171700"/>
            <a:ext cx="91408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Freeform 4"/>
          <p:cNvSpPr>
            <a:spLocks/>
          </p:cNvSpPr>
          <p:nvPr/>
        </p:nvSpPr>
        <p:spPr bwMode="auto">
          <a:xfrm>
            <a:off x="65088" y="3057525"/>
            <a:ext cx="1497012" cy="3665538"/>
          </a:xfrm>
          <a:custGeom>
            <a:avLst/>
            <a:gdLst>
              <a:gd name="T0" fmla="*/ 2147483647 w 943"/>
              <a:gd name="T1" fmla="*/ 2147483647 h 2309"/>
              <a:gd name="T2" fmla="*/ 2147483647 w 943"/>
              <a:gd name="T3" fmla="*/ 2147483647 h 2309"/>
              <a:gd name="T4" fmla="*/ 2147483647 w 943"/>
              <a:gd name="T5" fmla="*/ 2147483647 h 2309"/>
              <a:gd name="T6" fmla="*/ 2147483647 w 943"/>
              <a:gd name="T7" fmla="*/ 2147483647 h 2309"/>
              <a:gd name="T8" fmla="*/ 2147483647 w 943"/>
              <a:gd name="T9" fmla="*/ 2147483647 h 2309"/>
              <a:gd name="T10" fmla="*/ 2147483647 w 943"/>
              <a:gd name="T11" fmla="*/ 2147483647 h 2309"/>
              <a:gd name="T12" fmla="*/ 2147483647 w 943"/>
              <a:gd name="T13" fmla="*/ 2147483647 h 2309"/>
              <a:gd name="T14" fmla="*/ 2147483647 w 943"/>
              <a:gd name="T15" fmla="*/ 2147483647 h 2309"/>
              <a:gd name="T16" fmla="*/ 2147483647 w 943"/>
              <a:gd name="T17" fmla="*/ 2147483647 h 2309"/>
              <a:gd name="T18" fmla="*/ 2147483647 w 943"/>
              <a:gd name="T19" fmla="*/ 2147483647 h 2309"/>
              <a:gd name="T20" fmla="*/ 2147483647 w 943"/>
              <a:gd name="T21" fmla="*/ 2147483647 h 2309"/>
              <a:gd name="T22" fmla="*/ 2147483647 w 943"/>
              <a:gd name="T23" fmla="*/ 2147483647 h 2309"/>
              <a:gd name="T24" fmla="*/ 2147483647 w 943"/>
              <a:gd name="T25" fmla="*/ 0 h 2309"/>
              <a:gd name="T26" fmla="*/ 2147483647 w 943"/>
              <a:gd name="T27" fmla="*/ 2147483647 h 2309"/>
              <a:gd name="T28" fmla="*/ 2147483647 w 943"/>
              <a:gd name="T29" fmla="*/ 2147483647 h 2309"/>
              <a:gd name="T30" fmla="*/ 2147483647 w 943"/>
              <a:gd name="T31" fmla="*/ 2147483647 h 2309"/>
              <a:gd name="T32" fmla="*/ 2147483647 w 943"/>
              <a:gd name="T33" fmla="*/ 2147483647 h 2309"/>
              <a:gd name="T34" fmla="*/ 2147483647 w 943"/>
              <a:gd name="T35" fmla="*/ 2147483647 h 2309"/>
              <a:gd name="T36" fmla="*/ 2147483647 w 943"/>
              <a:gd name="T37" fmla="*/ 2147483647 h 2309"/>
              <a:gd name="T38" fmla="*/ 0 w 943"/>
              <a:gd name="T39" fmla="*/ 2147483647 h 2309"/>
              <a:gd name="T40" fmla="*/ 0 w 943"/>
              <a:gd name="T41" fmla="*/ 2147483647 h 2309"/>
              <a:gd name="T42" fmla="*/ 2147483647 w 943"/>
              <a:gd name="T43" fmla="*/ 2147483647 h 23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3" h="2309">
                <a:moveTo>
                  <a:pt x="771" y="2307"/>
                </a:moveTo>
                <a:lnTo>
                  <a:pt x="773" y="1366"/>
                </a:lnTo>
                <a:lnTo>
                  <a:pt x="943" y="1367"/>
                </a:lnTo>
                <a:lnTo>
                  <a:pt x="943" y="423"/>
                </a:lnTo>
                <a:lnTo>
                  <a:pt x="876" y="327"/>
                </a:lnTo>
                <a:lnTo>
                  <a:pt x="852" y="334"/>
                </a:lnTo>
                <a:lnTo>
                  <a:pt x="834" y="317"/>
                </a:lnTo>
                <a:lnTo>
                  <a:pt x="834" y="251"/>
                </a:lnTo>
                <a:lnTo>
                  <a:pt x="841" y="186"/>
                </a:lnTo>
                <a:lnTo>
                  <a:pt x="815" y="134"/>
                </a:lnTo>
                <a:lnTo>
                  <a:pt x="731" y="93"/>
                </a:lnTo>
                <a:lnTo>
                  <a:pt x="705" y="64"/>
                </a:lnTo>
                <a:lnTo>
                  <a:pt x="446" y="0"/>
                </a:lnTo>
                <a:lnTo>
                  <a:pt x="415" y="16"/>
                </a:lnTo>
                <a:lnTo>
                  <a:pt x="375" y="30"/>
                </a:lnTo>
                <a:lnTo>
                  <a:pt x="309" y="52"/>
                </a:lnTo>
                <a:lnTo>
                  <a:pt x="225" y="76"/>
                </a:lnTo>
                <a:lnTo>
                  <a:pt x="177" y="87"/>
                </a:lnTo>
                <a:lnTo>
                  <a:pt x="66" y="102"/>
                </a:lnTo>
                <a:lnTo>
                  <a:pt x="0" y="117"/>
                </a:lnTo>
                <a:lnTo>
                  <a:pt x="0" y="2309"/>
                </a:lnTo>
                <a:lnTo>
                  <a:pt x="771" y="2307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1038225" y="2216150"/>
            <a:ext cx="8029575" cy="4492625"/>
          </a:xfrm>
          <a:custGeom>
            <a:avLst/>
            <a:gdLst>
              <a:gd name="T0" fmla="*/ 2147483647 w 5058"/>
              <a:gd name="T1" fmla="*/ 2147483647 h 2830"/>
              <a:gd name="T2" fmla="*/ 2147483647 w 5058"/>
              <a:gd name="T3" fmla="*/ 2147483647 h 2830"/>
              <a:gd name="T4" fmla="*/ 2147483647 w 5058"/>
              <a:gd name="T5" fmla="*/ 2147483647 h 2830"/>
              <a:gd name="T6" fmla="*/ 2147483647 w 5058"/>
              <a:gd name="T7" fmla="*/ 2147483647 h 2830"/>
              <a:gd name="T8" fmla="*/ 2147483647 w 5058"/>
              <a:gd name="T9" fmla="*/ 2147483647 h 2830"/>
              <a:gd name="T10" fmla="*/ 2147483647 w 5058"/>
              <a:gd name="T11" fmla="*/ 2147483647 h 2830"/>
              <a:gd name="T12" fmla="*/ 2147483647 w 5058"/>
              <a:gd name="T13" fmla="*/ 2147483647 h 2830"/>
              <a:gd name="T14" fmla="*/ 2147483647 w 5058"/>
              <a:gd name="T15" fmla="*/ 2147483647 h 2830"/>
              <a:gd name="T16" fmla="*/ 2147483647 w 5058"/>
              <a:gd name="T17" fmla="*/ 2147483647 h 2830"/>
              <a:gd name="T18" fmla="*/ 2147483647 w 5058"/>
              <a:gd name="T19" fmla="*/ 2147483647 h 2830"/>
              <a:gd name="T20" fmla="*/ 2147483647 w 5058"/>
              <a:gd name="T21" fmla="*/ 2147483647 h 2830"/>
              <a:gd name="T22" fmla="*/ 2147483647 w 5058"/>
              <a:gd name="T23" fmla="*/ 2147483647 h 2830"/>
              <a:gd name="T24" fmla="*/ 2147483647 w 5058"/>
              <a:gd name="T25" fmla="*/ 2147483647 h 2830"/>
              <a:gd name="T26" fmla="*/ 2147483647 w 5058"/>
              <a:gd name="T27" fmla="*/ 2147483647 h 2830"/>
              <a:gd name="T28" fmla="*/ 2147483647 w 5058"/>
              <a:gd name="T29" fmla="*/ 2147483647 h 2830"/>
              <a:gd name="T30" fmla="*/ 2147483647 w 5058"/>
              <a:gd name="T31" fmla="*/ 2147483647 h 2830"/>
              <a:gd name="T32" fmla="*/ 2147483647 w 5058"/>
              <a:gd name="T33" fmla="*/ 2147483647 h 2830"/>
              <a:gd name="T34" fmla="*/ 2147483647 w 5058"/>
              <a:gd name="T35" fmla="*/ 2147483647 h 2830"/>
              <a:gd name="T36" fmla="*/ 2147483647 w 5058"/>
              <a:gd name="T37" fmla="*/ 2147483647 h 2830"/>
              <a:gd name="T38" fmla="*/ 2147483647 w 5058"/>
              <a:gd name="T39" fmla="*/ 2147483647 h 2830"/>
              <a:gd name="T40" fmla="*/ 2147483647 w 5058"/>
              <a:gd name="T41" fmla="*/ 2147483647 h 2830"/>
              <a:gd name="T42" fmla="*/ 2147483647 w 5058"/>
              <a:gd name="T43" fmla="*/ 2147483647 h 2830"/>
              <a:gd name="T44" fmla="*/ 2147483647 w 5058"/>
              <a:gd name="T45" fmla="*/ 2147483647 h 2830"/>
              <a:gd name="T46" fmla="*/ 2147483647 w 5058"/>
              <a:gd name="T47" fmla="*/ 2147483647 h 2830"/>
              <a:gd name="T48" fmla="*/ 2147483647 w 5058"/>
              <a:gd name="T49" fmla="*/ 2147483647 h 2830"/>
              <a:gd name="T50" fmla="*/ 2147483647 w 5058"/>
              <a:gd name="T51" fmla="*/ 2147483647 h 2830"/>
              <a:gd name="T52" fmla="*/ 2147483647 w 5058"/>
              <a:gd name="T53" fmla="*/ 2147483647 h 2830"/>
              <a:gd name="T54" fmla="*/ 2147483647 w 5058"/>
              <a:gd name="T55" fmla="*/ 2147483647 h 2830"/>
              <a:gd name="T56" fmla="*/ 2147483647 w 5058"/>
              <a:gd name="T57" fmla="*/ 2147483647 h 2830"/>
              <a:gd name="T58" fmla="*/ 2147483647 w 5058"/>
              <a:gd name="T59" fmla="*/ 2147483647 h 2830"/>
              <a:gd name="T60" fmla="*/ 2147483647 w 5058"/>
              <a:gd name="T61" fmla="*/ 2147483647 h 2830"/>
              <a:gd name="T62" fmla="*/ 2147483647 w 5058"/>
              <a:gd name="T63" fmla="*/ 2147483647 h 2830"/>
              <a:gd name="T64" fmla="*/ 2147483647 w 5058"/>
              <a:gd name="T65" fmla="*/ 2147483647 h 2830"/>
              <a:gd name="T66" fmla="*/ 2147483647 w 5058"/>
              <a:gd name="T67" fmla="*/ 2147483647 h 2830"/>
              <a:gd name="T68" fmla="*/ 2147483647 w 5058"/>
              <a:gd name="T69" fmla="*/ 2147483647 h 2830"/>
              <a:gd name="T70" fmla="*/ 2147483647 w 5058"/>
              <a:gd name="T71" fmla="*/ 2147483647 h 2830"/>
              <a:gd name="T72" fmla="*/ 2147483647 w 5058"/>
              <a:gd name="T73" fmla="*/ 2147483647 h 2830"/>
              <a:gd name="T74" fmla="*/ 2147483647 w 5058"/>
              <a:gd name="T75" fmla="*/ 2147483647 h 2830"/>
              <a:gd name="T76" fmla="*/ 2147483647 w 5058"/>
              <a:gd name="T77" fmla="*/ 2147483647 h 2830"/>
              <a:gd name="T78" fmla="*/ 2147483647 w 5058"/>
              <a:gd name="T79" fmla="*/ 2147483647 h 2830"/>
              <a:gd name="T80" fmla="*/ 2147483647 w 5058"/>
              <a:gd name="T81" fmla="*/ 2147483647 h 2830"/>
              <a:gd name="T82" fmla="*/ 2147483647 w 5058"/>
              <a:gd name="T83" fmla="*/ 2147483647 h 2830"/>
              <a:gd name="T84" fmla="*/ 2147483647 w 5058"/>
              <a:gd name="T85" fmla="*/ 2147483647 h 2830"/>
              <a:gd name="T86" fmla="*/ 2147483647 w 5058"/>
              <a:gd name="T87" fmla="*/ 2147483647 h 2830"/>
              <a:gd name="T88" fmla="*/ 2147483647 w 5058"/>
              <a:gd name="T89" fmla="*/ 2147483647 h 2830"/>
              <a:gd name="T90" fmla="*/ 2147483647 w 5058"/>
              <a:gd name="T91" fmla="*/ 2147483647 h 2830"/>
              <a:gd name="T92" fmla="*/ 2147483647 w 5058"/>
              <a:gd name="T93" fmla="*/ 2147483647 h 2830"/>
              <a:gd name="T94" fmla="*/ 2147483647 w 5058"/>
              <a:gd name="T95" fmla="*/ 2147483647 h 2830"/>
              <a:gd name="T96" fmla="*/ 2147483647 w 5058"/>
              <a:gd name="T97" fmla="*/ 2147483647 h 2830"/>
              <a:gd name="T98" fmla="*/ 2147483647 w 5058"/>
              <a:gd name="T99" fmla="*/ 2147483647 h 2830"/>
              <a:gd name="T100" fmla="*/ 2147483647 w 5058"/>
              <a:gd name="T101" fmla="*/ 2147483647 h 2830"/>
              <a:gd name="T102" fmla="*/ 2147483647 w 5058"/>
              <a:gd name="T103" fmla="*/ 2147483647 h 2830"/>
              <a:gd name="T104" fmla="*/ 2147483647 w 5058"/>
              <a:gd name="T105" fmla="*/ 2147483647 h 2830"/>
              <a:gd name="T106" fmla="*/ 2147483647 w 5058"/>
              <a:gd name="T107" fmla="*/ 2147483647 h 2830"/>
              <a:gd name="T108" fmla="*/ 2147483647 w 5058"/>
              <a:gd name="T109" fmla="*/ 2147483647 h 2830"/>
              <a:gd name="T110" fmla="*/ 2147483647 w 5058"/>
              <a:gd name="T111" fmla="*/ 2147483647 h 2830"/>
              <a:gd name="T112" fmla="*/ 0 w 5058"/>
              <a:gd name="T113" fmla="*/ 0 h 28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058" h="2830">
                <a:moveTo>
                  <a:pt x="0" y="0"/>
                </a:moveTo>
                <a:lnTo>
                  <a:pt x="1" y="466"/>
                </a:lnTo>
                <a:lnTo>
                  <a:pt x="46" y="476"/>
                </a:lnTo>
                <a:lnTo>
                  <a:pt x="94" y="479"/>
                </a:lnTo>
                <a:lnTo>
                  <a:pt x="124" y="502"/>
                </a:lnTo>
                <a:lnTo>
                  <a:pt x="146" y="524"/>
                </a:lnTo>
                <a:lnTo>
                  <a:pt x="184" y="524"/>
                </a:lnTo>
                <a:lnTo>
                  <a:pt x="277" y="536"/>
                </a:lnTo>
                <a:lnTo>
                  <a:pt x="322" y="558"/>
                </a:lnTo>
                <a:lnTo>
                  <a:pt x="354" y="582"/>
                </a:lnTo>
                <a:lnTo>
                  <a:pt x="390" y="624"/>
                </a:lnTo>
                <a:lnTo>
                  <a:pt x="408" y="627"/>
                </a:lnTo>
                <a:lnTo>
                  <a:pt x="409" y="644"/>
                </a:lnTo>
                <a:lnTo>
                  <a:pt x="488" y="646"/>
                </a:lnTo>
                <a:lnTo>
                  <a:pt x="487" y="576"/>
                </a:lnTo>
                <a:lnTo>
                  <a:pt x="510" y="554"/>
                </a:lnTo>
                <a:lnTo>
                  <a:pt x="960" y="402"/>
                </a:lnTo>
                <a:lnTo>
                  <a:pt x="959" y="429"/>
                </a:lnTo>
                <a:lnTo>
                  <a:pt x="1152" y="393"/>
                </a:lnTo>
                <a:lnTo>
                  <a:pt x="1250" y="390"/>
                </a:lnTo>
                <a:lnTo>
                  <a:pt x="1228" y="412"/>
                </a:lnTo>
                <a:lnTo>
                  <a:pt x="1229" y="458"/>
                </a:lnTo>
                <a:lnTo>
                  <a:pt x="1300" y="524"/>
                </a:lnTo>
                <a:lnTo>
                  <a:pt x="1375" y="584"/>
                </a:lnTo>
                <a:lnTo>
                  <a:pt x="1420" y="647"/>
                </a:lnTo>
                <a:lnTo>
                  <a:pt x="1420" y="708"/>
                </a:lnTo>
                <a:lnTo>
                  <a:pt x="1358" y="713"/>
                </a:lnTo>
                <a:lnTo>
                  <a:pt x="1294" y="725"/>
                </a:lnTo>
                <a:lnTo>
                  <a:pt x="1168" y="759"/>
                </a:lnTo>
                <a:lnTo>
                  <a:pt x="1165" y="798"/>
                </a:lnTo>
                <a:lnTo>
                  <a:pt x="1080" y="832"/>
                </a:lnTo>
                <a:lnTo>
                  <a:pt x="1078" y="861"/>
                </a:lnTo>
                <a:lnTo>
                  <a:pt x="1010" y="911"/>
                </a:lnTo>
                <a:lnTo>
                  <a:pt x="1010" y="978"/>
                </a:lnTo>
                <a:lnTo>
                  <a:pt x="1040" y="978"/>
                </a:lnTo>
                <a:lnTo>
                  <a:pt x="1070" y="1023"/>
                </a:lnTo>
                <a:lnTo>
                  <a:pt x="1133" y="1023"/>
                </a:lnTo>
                <a:lnTo>
                  <a:pt x="1140" y="1047"/>
                </a:lnTo>
                <a:lnTo>
                  <a:pt x="1276" y="1047"/>
                </a:lnTo>
                <a:lnTo>
                  <a:pt x="1276" y="1101"/>
                </a:lnTo>
                <a:lnTo>
                  <a:pt x="1258" y="1124"/>
                </a:lnTo>
                <a:lnTo>
                  <a:pt x="1238" y="1134"/>
                </a:lnTo>
                <a:lnTo>
                  <a:pt x="1514" y="1131"/>
                </a:lnTo>
                <a:lnTo>
                  <a:pt x="1590" y="1065"/>
                </a:lnTo>
                <a:lnTo>
                  <a:pt x="1631" y="1149"/>
                </a:lnTo>
                <a:lnTo>
                  <a:pt x="1631" y="1204"/>
                </a:lnTo>
                <a:lnTo>
                  <a:pt x="1670" y="1298"/>
                </a:lnTo>
                <a:lnTo>
                  <a:pt x="1590" y="1337"/>
                </a:lnTo>
                <a:lnTo>
                  <a:pt x="1460" y="1335"/>
                </a:lnTo>
                <a:lnTo>
                  <a:pt x="1423" y="1342"/>
                </a:lnTo>
                <a:lnTo>
                  <a:pt x="1386" y="1381"/>
                </a:lnTo>
                <a:lnTo>
                  <a:pt x="1357" y="1374"/>
                </a:lnTo>
                <a:lnTo>
                  <a:pt x="1327" y="1382"/>
                </a:lnTo>
                <a:lnTo>
                  <a:pt x="1293" y="1395"/>
                </a:lnTo>
                <a:lnTo>
                  <a:pt x="1277" y="1374"/>
                </a:lnTo>
                <a:lnTo>
                  <a:pt x="1279" y="1355"/>
                </a:lnTo>
                <a:lnTo>
                  <a:pt x="1268" y="1336"/>
                </a:lnTo>
                <a:lnTo>
                  <a:pt x="1237" y="1349"/>
                </a:lnTo>
                <a:lnTo>
                  <a:pt x="1210" y="1349"/>
                </a:lnTo>
                <a:lnTo>
                  <a:pt x="1216" y="1379"/>
                </a:lnTo>
                <a:lnTo>
                  <a:pt x="1202" y="1395"/>
                </a:lnTo>
                <a:lnTo>
                  <a:pt x="1178" y="1405"/>
                </a:lnTo>
                <a:lnTo>
                  <a:pt x="1156" y="1381"/>
                </a:lnTo>
                <a:lnTo>
                  <a:pt x="1127" y="1390"/>
                </a:lnTo>
                <a:lnTo>
                  <a:pt x="1125" y="1426"/>
                </a:lnTo>
                <a:lnTo>
                  <a:pt x="1117" y="1467"/>
                </a:lnTo>
                <a:lnTo>
                  <a:pt x="1079" y="1496"/>
                </a:lnTo>
                <a:lnTo>
                  <a:pt x="1060" y="1531"/>
                </a:lnTo>
                <a:lnTo>
                  <a:pt x="1079" y="1570"/>
                </a:lnTo>
                <a:lnTo>
                  <a:pt x="1106" y="1566"/>
                </a:lnTo>
                <a:lnTo>
                  <a:pt x="1112" y="1589"/>
                </a:lnTo>
                <a:lnTo>
                  <a:pt x="1136" y="1590"/>
                </a:lnTo>
                <a:lnTo>
                  <a:pt x="1186" y="1566"/>
                </a:lnTo>
                <a:lnTo>
                  <a:pt x="1192" y="1597"/>
                </a:lnTo>
                <a:lnTo>
                  <a:pt x="1221" y="1614"/>
                </a:lnTo>
                <a:lnTo>
                  <a:pt x="1268" y="1634"/>
                </a:lnTo>
                <a:lnTo>
                  <a:pt x="1276" y="1670"/>
                </a:lnTo>
                <a:lnTo>
                  <a:pt x="1292" y="1670"/>
                </a:lnTo>
                <a:lnTo>
                  <a:pt x="1338" y="1694"/>
                </a:lnTo>
                <a:lnTo>
                  <a:pt x="1380" y="1690"/>
                </a:lnTo>
                <a:lnTo>
                  <a:pt x="1471" y="1776"/>
                </a:lnTo>
                <a:lnTo>
                  <a:pt x="1482" y="1794"/>
                </a:lnTo>
                <a:lnTo>
                  <a:pt x="1514" y="1790"/>
                </a:lnTo>
                <a:lnTo>
                  <a:pt x="1535" y="1834"/>
                </a:lnTo>
                <a:lnTo>
                  <a:pt x="1437" y="1950"/>
                </a:lnTo>
                <a:lnTo>
                  <a:pt x="2063" y="1950"/>
                </a:lnTo>
                <a:lnTo>
                  <a:pt x="2064" y="2830"/>
                </a:lnTo>
                <a:lnTo>
                  <a:pt x="5057" y="2830"/>
                </a:lnTo>
                <a:lnTo>
                  <a:pt x="5058" y="473"/>
                </a:lnTo>
                <a:lnTo>
                  <a:pt x="4994" y="447"/>
                </a:lnTo>
                <a:lnTo>
                  <a:pt x="4866" y="412"/>
                </a:lnTo>
                <a:lnTo>
                  <a:pt x="4811" y="437"/>
                </a:lnTo>
                <a:lnTo>
                  <a:pt x="4696" y="482"/>
                </a:lnTo>
                <a:lnTo>
                  <a:pt x="4584" y="536"/>
                </a:lnTo>
                <a:lnTo>
                  <a:pt x="4584" y="710"/>
                </a:lnTo>
                <a:lnTo>
                  <a:pt x="4535" y="738"/>
                </a:lnTo>
                <a:lnTo>
                  <a:pt x="4436" y="888"/>
                </a:lnTo>
                <a:lnTo>
                  <a:pt x="4294" y="951"/>
                </a:lnTo>
                <a:lnTo>
                  <a:pt x="4218" y="914"/>
                </a:lnTo>
                <a:lnTo>
                  <a:pt x="4259" y="872"/>
                </a:lnTo>
                <a:lnTo>
                  <a:pt x="4355" y="822"/>
                </a:lnTo>
                <a:lnTo>
                  <a:pt x="4398" y="783"/>
                </a:lnTo>
                <a:lnTo>
                  <a:pt x="4456" y="696"/>
                </a:lnTo>
                <a:lnTo>
                  <a:pt x="4430" y="695"/>
                </a:lnTo>
                <a:lnTo>
                  <a:pt x="4361" y="780"/>
                </a:lnTo>
                <a:lnTo>
                  <a:pt x="4322" y="809"/>
                </a:lnTo>
                <a:lnTo>
                  <a:pt x="4247" y="808"/>
                </a:lnTo>
                <a:lnTo>
                  <a:pt x="4210" y="824"/>
                </a:lnTo>
                <a:lnTo>
                  <a:pt x="4177" y="818"/>
                </a:lnTo>
                <a:lnTo>
                  <a:pt x="4177" y="1047"/>
                </a:lnTo>
                <a:lnTo>
                  <a:pt x="4139" y="1084"/>
                </a:lnTo>
                <a:lnTo>
                  <a:pt x="4268" y="1085"/>
                </a:lnTo>
                <a:lnTo>
                  <a:pt x="4272" y="1306"/>
                </a:lnTo>
                <a:lnTo>
                  <a:pt x="4302" y="1343"/>
                </a:lnTo>
                <a:lnTo>
                  <a:pt x="4303" y="1362"/>
                </a:lnTo>
                <a:lnTo>
                  <a:pt x="4442" y="1361"/>
                </a:lnTo>
                <a:lnTo>
                  <a:pt x="4445" y="1416"/>
                </a:lnTo>
                <a:lnTo>
                  <a:pt x="4744" y="1415"/>
                </a:lnTo>
                <a:lnTo>
                  <a:pt x="4741" y="1487"/>
                </a:lnTo>
                <a:lnTo>
                  <a:pt x="4726" y="1491"/>
                </a:lnTo>
                <a:lnTo>
                  <a:pt x="4663" y="1533"/>
                </a:lnTo>
                <a:lnTo>
                  <a:pt x="4663" y="1602"/>
                </a:lnTo>
                <a:lnTo>
                  <a:pt x="4490" y="1602"/>
                </a:lnTo>
                <a:lnTo>
                  <a:pt x="4490" y="1562"/>
                </a:lnTo>
                <a:lnTo>
                  <a:pt x="4452" y="1562"/>
                </a:lnTo>
                <a:lnTo>
                  <a:pt x="4444" y="1571"/>
                </a:lnTo>
                <a:lnTo>
                  <a:pt x="4424" y="1570"/>
                </a:lnTo>
                <a:lnTo>
                  <a:pt x="4346" y="1524"/>
                </a:lnTo>
                <a:lnTo>
                  <a:pt x="4343" y="1492"/>
                </a:lnTo>
                <a:lnTo>
                  <a:pt x="4232" y="1407"/>
                </a:lnTo>
                <a:lnTo>
                  <a:pt x="4229" y="1354"/>
                </a:lnTo>
                <a:lnTo>
                  <a:pt x="4111" y="1354"/>
                </a:lnTo>
                <a:lnTo>
                  <a:pt x="4064" y="1287"/>
                </a:lnTo>
                <a:lnTo>
                  <a:pt x="4018" y="1252"/>
                </a:lnTo>
                <a:lnTo>
                  <a:pt x="4019" y="1150"/>
                </a:lnTo>
                <a:lnTo>
                  <a:pt x="4074" y="1084"/>
                </a:lnTo>
                <a:lnTo>
                  <a:pt x="4070" y="1042"/>
                </a:lnTo>
                <a:lnTo>
                  <a:pt x="4014" y="1064"/>
                </a:lnTo>
                <a:lnTo>
                  <a:pt x="3978" y="1079"/>
                </a:lnTo>
                <a:lnTo>
                  <a:pt x="3977" y="1095"/>
                </a:lnTo>
                <a:lnTo>
                  <a:pt x="3928" y="1092"/>
                </a:lnTo>
                <a:lnTo>
                  <a:pt x="3912" y="1114"/>
                </a:lnTo>
                <a:lnTo>
                  <a:pt x="3935" y="1142"/>
                </a:lnTo>
                <a:lnTo>
                  <a:pt x="3906" y="1148"/>
                </a:lnTo>
                <a:lnTo>
                  <a:pt x="3916" y="1174"/>
                </a:lnTo>
                <a:lnTo>
                  <a:pt x="3914" y="1191"/>
                </a:lnTo>
                <a:lnTo>
                  <a:pt x="3887" y="1190"/>
                </a:lnTo>
                <a:lnTo>
                  <a:pt x="3858" y="1190"/>
                </a:lnTo>
                <a:lnTo>
                  <a:pt x="3836" y="1200"/>
                </a:lnTo>
                <a:lnTo>
                  <a:pt x="3840" y="1229"/>
                </a:lnTo>
                <a:lnTo>
                  <a:pt x="3856" y="1258"/>
                </a:lnTo>
                <a:lnTo>
                  <a:pt x="3839" y="1275"/>
                </a:lnTo>
                <a:lnTo>
                  <a:pt x="3845" y="1305"/>
                </a:lnTo>
                <a:lnTo>
                  <a:pt x="3824" y="1323"/>
                </a:lnTo>
                <a:lnTo>
                  <a:pt x="3808" y="1314"/>
                </a:lnTo>
                <a:lnTo>
                  <a:pt x="3790" y="1311"/>
                </a:lnTo>
                <a:lnTo>
                  <a:pt x="3768" y="1304"/>
                </a:lnTo>
                <a:lnTo>
                  <a:pt x="3745" y="1262"/>
                </a:lnTo>
                <a:lnTo>
                  <a:pt x="3769" y="1260"/>
                </a:lnTo>
                <a:lnTo>
                  <a:pt x="3792" y="1228"/>
                </a:lnTo>
                <a:lnTo>
                  <a:pt x="3784" y="1198"/>
                </a:lnTo>
                <a:lnTo>
                  <a:pt x="3770" y="1179"/>
                </a:lnTo>
                <a:lnTo>
                  <a:pt x="3778" y="1160"/>
                </a:lnTo>
                <a:lnTo>
                  <a:pt x="3762" y="1133"/>
                </a:lnTo>
                <a:lnTo>
                  <a:pt x="3764" y="1113"/>
                </a:lnTo>
                <a:lnTo>
                  <a:pt x="3784" y="1101"/>
                </a:lnTo>
                <a:lnTo>
                  <a:pt x="3805" y="1088"/>
                </a:lnTo>
                <a:lnTo>
                  <a:pt x="3830" y="1062"/>
                </a:lnTo>
                <a:lnTo>
                  <a:pt x="3859" y="1059"/>
                </a:lnTo>
                <a:lnTo>
                  <a:pt x="3881" y="1053"/>
                </a:lnTo>
                <a:lnTo>
                  <a:pt x="3890" y="1028"/>
                </a:lnTo>
                <a:lnTo>
                  <a:pt x="3918" y="1018"/>
                </a:lnTo>
                <a:lnTo>
                  <a:pt x="3937" y="1004"/>
                </a:lnTo>
                <a:lnTo>
                  <a:pt x="3946" y="982"/>
                </a:lnTo>
                <a:lnTo>
                  <a:pt x="3948" y="915"/>
                </a:lnTo>
                <a:lnTo>
                  <a:pt x="3967" y="891"/>
                </a:lnTo>
                <a:lnTo>
                  <a:pt x="3973" y="879"/>
                </a:lnTo>
                <a:lnTo>
                  <a:pt x="4003" y="867"/>
                </a:lnTo>
                <a:lnTo>
                  <a:pt x="4026" y="848"/>
                </a:lnTo>
                <a:lnTo>
                  <a:pt x="4063" y="833"/>
                </a:lnTo>
                <a:lnTo>
                  <a:pt x="4116" y="812"/>
                </a:lnTo>
                <a:lnTo>
                  <a:pt x="4105" y="788"/>
                </a:lnTo>
                <a:lnTo>
                  <a:pt x="4082" y="747"/>
                </a:lnTo>
                <a:lnTo>
                  <a:pt x="4043" y="705"/>
                </a:lnTo>
                <a:lnTo>
                  <a:pt x="4060" y="689"/>
                </a:lnTo>
                <a:lnTo>
                  <a:pt x="4082" y="683"/>
                </a:lnTo>
                <a:lnTo>
                  <a:pt x="4106" y="683"/>
                </a:lnTo>
                <a:lnTo>
                  <a:pt x="4108" y="671"/>
                </a:lnTo>
                <a:lnTo>
                  <a:pt x="4091" y="658"/>
                </a:lnTo>
                <a:lnTo>
                  <a:pt x="4066" y="663"/>
                </a:lnTo>
                <a:lnTo>
                  <a:pt x="4046" y="664"/>
                </a:lnTo>
                <a:lnTo>
                  <a:pt x="4048" y="650"/>
                </a:lnTo>
                <a:lnTo>
                  <a:pt x="4060" y="634"/>
                </a:lnTo>
                <a:lnTo>
                  <a:pt x="4025" y="627"/>
                </a:lnTo>
                <a:lnTo>
                  <a:pt x="3986" y="640"/>
                </a:lnTo>
                <a:lnTo>
                  <a:pt x="3947" y="642"/>
                </a:lnTo>
                <a:lnTo>
                  <a:pt x="3917" y="629"/>
                </a:lnTo>
                <a:lnTo>
                  <a:pt x="3888" y="621"/>
                </a:lnTo>
                <a:lnTo>
                  <a:pt x="3870" y="628"/>
                </a:lnTo>
                <a:lnTo>
                  <a:pt x="3840" y="622"/>
                </a:lnTo>
                <a:lnTo>
                  <a:pt x="3823" y="605"/>
                </a:lnTo>
                <a:lnTo>
                  <a:pt x="3781" y="599"/>
                </a:lnTo>
                <a:lnTo>
                  <a:pt x="3767" y="608"/>
                </a:lnTo>
                <a:lnTo>
                  <a:pt x="3770" y="624"/>
                </a:lnTo>
                <a:lnTo>
                  <a:pt x="3750" y="630"/>
                </a:lnTo>
                <a:lnTo>
                  <a:pt x="3708" y="626"/>
                </a:lnTo>
                <a:lnTo>
                  <a:pt x="3677" y="616"/>
                </a:lnTo>
                <a:lnTo>
                  <a:pt x="3635" y="635"/>
                </a:lnTo>
                <a:lnTo>
                  <a:pt x="3594" y="646"/>
                </a:lnTo>
                <a:lnTo>
                  <a:pt x="3571" y="656"/>
                </a:lnTo>
                <a:lnTo>
                  <a:pt x="3570" y="678"/>
                </a:lnTo>
                <a:lnTo>
                  <a:pt x="3532" y="675"/>
                </a:lnTo>
                <a:lnTo>
                  <a:pt x="3521" y="706"/>
                </a:lnTo>
                <a:lnTo>
                  <a:pt x="3488" y="711"/>
                </a:lnTo>
                <a:lnTo>
                  <a:pt x="3493" y="735"/>
                </a:lnTo>
                <a:lnTo>
                  <a:pt x="3481" y="756"/>
                </a:lnTo>
                <a:lnTo>
                  <a:pt x="3452" y="770"/>
                </a:lnTo>
                <a:lnTo>
                  <a:pt x="3426" y="779"/>
                </a:lnTo>
                <a:lnTo>
                  <a:pt x="3391" y="782"/>
                </a:lnTo>
                <a:lnTo>
                  <a:pt x="3378" y="797"/>
                </a:lnTo>
                <a:lnTo>
                  <a:pt x="3400" y="812"/>
                </a:lnTo>
                <a:lnTo>
                  <a:pt x="3412" y="836"/>
                </a:lnTo>
                <a:lnTo>
                  <a:pt x="3424" y="857"/>
                </a:lnTo>
                <a:lnTo>
                  <a:pt x="3449" y="857"/>
                </a:lnTo>
                <a:lnTo>
                  <a:pt x="3473" y="850"/>
                </a:lnTo>
                <a:lnTo>
                  <a:pt x="3485" y="866"/>
                </a:lnTo>
                <a:lnTo>
                  <a:pt x="3467" y="881"/>
                </a:lnTo>
                <a:lnTo>
                  <a:pt x="3468" y="898"/>
                </a:lnTo>
                <a:lnTo>
                  <a:pt x="3462" y="914"/>
                </a:lnTo>
                <a:lnTo>
                  <a:pt x="3506" y="940"/>
                </a:lnTo>
                <a:lnTo>
                  <a:pt x="3547" y="962"/>
                </a:lnTo>
                <a:lnTo>
                  <a:pt x="3596" y="977"/>
                </a:lnTo>
                <a:lnTo>
                  <a:pt x="3622" y="981"/>
                </a:lnTo>
                <a:lnTo>
                  <a:pt x="3647" y="972"/>
                </a:lnTo>
                <a:lnTo>
                  <a:pt x="3677" y="977"/>
                </a:lnTo>
                <a:lnTo>
                  <a:pt x="3727" y="957"/>
                </a:lnTo>
                <a:lnTo>
                  <a:pt x="3760" y="974"/>
                </a:lnTo>
                <a:lnTo>
                  <a:pt x="3748" y="989"/>
                </a:lnTo>
                <a:lnTo>
                  <a:pt x="3725" y="994"/>
                </a:lnTo>
                <a:lnTo>
                  <a:pt x="3709" y="1035"/>
                </a:lnTo>
                <a:lnTo>
                  <a:pt x="3698" y="1042"/>
                </a:lnTo>
                <a:lnTo>
                  <a:pt x="3694" y="1053"/>
                </a:lnTo>
                <a:lnTo>
                  <a:pt x="3684" y="1065"/>
                </a:lnTo>
                <a:lnTo>
                  <a:pt x="3665" y="1044"/>
                </a:lnTo>
                <a:lnTo>
                  <a:pt x="3671" y="1018"/>
                </a:lnTo>
                <a:lnTo>
                  <a:pt x="3631" y="1016"/>
                </a:lnTo>
                <a:lnTo>
                  <a:pt x="3611" y="999"/>
                </a:lnTo>
                <a:lnTo>
                  <a:pt x="3577" y="999"/>
                </a:lnTo>
                <a:lnTo>
                  <a:pt x="3529" y="983"/>
                </a:lnTo>
                <a:lnTo>
                  <a:pt x="3530" y="1022"/>
                </a:lnTo>
                <a:lnTo>
                  <a:pt x="3514" y="1023"/>
                </a:lnTo>
                <a:lnTo>
                  <a:pt x="3514" y="1142"/>
                </a:lnTo>
                <a:lnTo>
                  <a:pt x="3492" y="1130"/>
                </a:lnTo>
                <a:lnTo>
                  <a:pt x="3419" y="1131"/>
                </a:lnTo>
                <a:lnTo>
                  <a:pt x="3419" y="1178"/>
                </a:lnTo>
                <a:lnTo>
                  <a:pt x="3358" y="1180"/>
                </a:lnTo>
                <a:lnTo>
                  <a:pt x="3356" y="1298"/>
                </a:lnTo>
                <a:lnTo>
                  <a:pt x="3385" y="1298"/>
                </a:lnTo>
                <a:lnTo>
                  <a:pt x="3388" y="1323"/>
                </a:lnTo>
                <a:lnTo>
                  <a:pt x="3451" y="1323"/>
                </a:lnTo>
                <a:lnTo>
                  <a:pt x="3451" y="1445"/>
                </a:lnTo>
                <a:lnTo>
                  <a:pt x="3404" y="1511"/>
                </a:lnTo>
                <a:lnTo>
                  <a:pt x="3166" y="1511"/>
                </a:lnTo>
                <a:lnTo>
                  <a:pt x="3166" y="1246"/>
                </a:lnTo>
                <a:lnTo>
                  <a:pt x="2915" y="1446"/>
                </a:lnTo>
                <a:lnTo>
                  <a:pt x="2916" y="1578"/>
                </a:lnTo>
                <a:lnTo>
                  <a:pt x="2876" y="1589"/>
                </a:lnTo>
                <a:lnTo>
                  <a:pt x="2900" y="1653"/>
                </a:lnTo>
                <a:lnTo>
                  <a:pt x="2852" y="1728"/>
                </a:lnTo>
                <a:lnTo>
                  <a:pt x="2854" y="1892"/>
                </a:lnTo>
                <a:lnTo>
                  <a:pt x="2748" y="1840"/>
                </a:lnTo>
                <a:lnTo>
                  <a:pt x="2737" y="1871"/>
                </a:lnTo>
                <a:lnTo>
                  <a:pt x="2718" y="1896"/>
                </a:lnTo>
                <a:lnTo>
                  <a:pt x="2666" y="1944"/>
                </a:lnTo>
                <a:lnTo>
                  <a:pt x="2622" y="1960"/>
                </a:lnTo>
                <a:lnTo>
                  <a:pt x="2579" y="1960"/>
                </a:lnTo>
                <a:lnTo>
                  <a:pt x="2539" y="1972"/>
                </a:lnTo>
                <a:lnTo>
                  <a:pt x="2508" y="1962"/>
                </a:lnTo>
                <a:lnTo>
                  <a:pt x="2496" y="1914"/>
                </a:lnTo>
                <a:lnTo>
                  <a:pt x="2456" y="1848"/>
                </a:lnTo>
                <a:lnTo>
                  <a:pt x="2447" y="1803"/>
                </a:lnTo>
                <a:lnTo>
                  <a:pt x="2436" y="1761"/>
                </a:lnTo>
                <a:lnTo>
                  <a:pt x="2395" y="1692"/>
                </a:lnTo>
                <a:lnTo>
                  <a:pt x="2411" y="1626"/>
                </a:lnTo>
                <a:lnTo>
                  <a:pt x="2431" y="1602"/>
                </a:lnTo>
                <a:lnTo>
                  <a:pt x="2418" y="1557"/>
                </a:lnTo>
                <a:lnTo>
                  <a:pt x="2423" y="1545"/>
                </a:lnTo>
                <a:lnTo>
                  <a:pt x="2398" y="1498"/>
                </a:lnTo>
                <a:lnTo>
                  <a:pt x="2353" y="1437"/>
                </a:lnTo>
                <a:lnTo>
                  <a:pt x="2360" y="1398"/>
                </a:lnTo>
                <a:lnTo>
                  <a:pt x="2362" y="1378"/>
                </a:lnTo>
                <a:lnTo>
                  <a:pt x="2353" y="1362"/>
                </a:lnTo>
                <a:lnTo>
                  <a:pt x="2334" y="1355"/>
                </a:lnTo>
                <a:lnTo>
                  <a:pt x="2306" y="1356"/>
                </a:lnTo>
                <a:lnTo>
                  <a:pt x="2293" y="1332"/>
                </a:lnTo>
                <a:lnTo>
                  <a:pt x="2275" y="1323"/>
                </a:lnTo>
                <a:lnTo>
                  <a:pt x="2246" y="1330"/>
                </a:lnTo>
                <a:lnTo>
                  <a:pt x="2194" y="1352"/>
                </a:lnTo>
                <a:lnTo>
                  <a:pt x="2170" y="1346"/>
                </a:lnTo>
                <a:lnTo>
                  <a:pt x="2135" y="1344"/>
                </a:lnTo>
                <a:lnTo>
                  <a:pt x="2099" y="1356"/>
                </a:lnTo>
                <a:lnTo>
                  <a:pt x="2050" y="1328"/>
                </a:lnTo>
                <a:lnTo>
                  <a:pt x="2005" y="1298"/>
                </a:lnTo>
                <a:lnTo>
                  <a:pt x="1988" y="1266"/>
                </a:lnTo>
                <a:lnTo>
                  <a:pt x="1957" y="1248"/>
                </a:lnTo>
                <a:lnTo>
                  <a:pt x="1948" y="1198"/>
                </a:lnTo>
                <a:lnTo>
                  <a:pt x="1936" y="1188"/>
                </a:lnTo>
                <a:lnTo>
                  <a:pt x="1948" y="1158"/>
                </a:lnTo>
                <a:lnTo>
                  <a:pt x="1955" y="1131"/>
                </a:lnTo>
                <a:lnTo>
                  <a:pt x="1946" y="1061"/>
                </a:lnTo>
                <a:lnTo>
                  <a:pt x="1997" y="989"/>
                </a:lnTo>
                <a:lnTo>
                  <a:pt x="2014" y="976"/>
                </a:lnTo>
                <a:lnTo>
                  <a:pt x="2082" y="980"/>
                </a:lnTo>
                <a:lnTo>
                  <a:pt x="2260" y="1100"/>
                </a:lnTo>
                <a:lnTo>
                  <a:pt x="2274" y="1115"/>
                </a:lnTo>
                <a:lnTo>
                  <a:pt x="2315" y="1108"/>
                </a:lnTo>
                <a:lnTo>
                  <a:pt x="2395" y="1056"/>
                </a:lnTo>
                <a:lnTo>
                  <a:pt x="2402" y="1068"/>
                </a:lnTo>
                <a:lnTo>
                  <a:pt x="2519" y="1070"/>
                </a:lnTo>
                <a:lnTo>
                  <a:pt x="2600" y="1109"/>
                </a:lnTo>
                <a:lnTo>
                  <a:pt x="2602" y="1169"/>
                </a:lnTo>
                <a:lnTo>
                  <a:pt x="2574" y="1191"/>
                </a:lnTo>
                <a:lnTo>
                  <a:pt x="2573" y="1220"/>
                </a:lnTo>
                <a:lnTo>
                  <a:pt x="2592" y="1259"/>
                </a:lnTo>
                <a:lnTo>
                  <a:pt x="2594" y="1286"/>
                </a:lnTo>
                <a:lnTo>
                  <a:pt x="2614" y="1288"/>
                </a:lnTo>
                <a:lnTo>
                  <a:pt x="2646" y="1328"/>
                </a:lnTo>
                <a:lnTo>
                  <a:pt x="2674" y="1348"/>
                </a:lnTo>
                <a:lnTo>
                  <a:pt x="2692" y="1343"/>
                </a:lnTo>
                <a:lnTo>
                  <a:pt x="2705" y="1353"/>
                </a:lnTo>
                <a:lnTo>
                  <a:pt x="2788" y="1353"/>
                </a:lnTo>
                <a:lnTo>
                  <a:pt x="2744" y="1292"/>
                </a:lnTo>
                <a:lnTo>
                  <a:pt x="2801" y="1188"/>
                </a:lnTo>
                <a:lnTo>
                  <a:pt x="2828" y="1102"/>
                </a:lnTo>
                <a:lnTo>
                  <a:pt x="2915" y="1217"/>
                </a:lnTo>
                <a:lnTo>
                  <a:pt x="3042" y="1182"/>
                </a:lnTo>
                <a:lnTo>
                  <a:pt x="3115" y="1142"/>
                </a:lnTo>
                <a:lnTo>
                  <a:pt x="3168" y="1107"/>
                </a:lnTo>
                <a:lnTo>
                  <a:pt x="3232" y="1047"/>
                </a:lnTo>
                <a:lnTo>
                  <a:pt x="3190" y="1046"/>
                </a:lnTo>
                <a:lnTo>
                  <a:pt x="3187" y="1031"/>
                </a:lnTo>
                <a:lnTo>
                  <a:pt x="3199" y="1004"/>
                </a:lnTo>
                <a:lnTo>
                  <a:pt x="3221" y="992"/>
                </a:lnTo>
                <a:lnTo>
                  <a:pt x="3205" y="962"/>
                </a:lnTo>
                <a:lnTo>
                  <a:pt x="3187" y="946"/>
                </a:lnTo>
                <a:lnTo>
                  <a:pt x="3194" y="927"/>
                </a:lnTo>
                <a:lnTo>
                  <a:pt x="3179" y="915"/>
                </a:lnTo>
                <a:lnTo>
                  <a:pt x="3178" y="881"/>
                </a:lnTo>
                <a:lnTo>
                  <a:pt x="3187" y="860"/>
                </a:lnTo>
                <a:lnTo>
                  <a:pt x="3184" y="844"/>
                </a:lnTo>
                <a:lnTo>
                  <a:pt x="3126" y="815"/>
                </a:lnTo>
                <a:lnTo>
                  <a:pt x="3100" y="815"/>
                </a:lnTo>
                <a:lnTo>
                  <a:pt x="3076" y="828"/>
                </a:lnTo>
                <a:lnTo>
                  <a:pt x="2990" y="808"/>
                </a:lnTo>
                <a:lnTo>
                  <a:pt x="2977" y="796"/>
                </a:lnTo>
                <a:lnTo>
                  <a:pt x="2827" y="840"/>
                </a:lnTo>
                <a:lnTo>
                  <a:pt x="2768" y="922"/>
                </a:lnTo>
                <a:lnTo>
                  <a:pt x="2688" y="885"/>
                </a:lnTo>
                <a:lnTo>
                  <a:pt x="2605" y="882"/>
                </a:lnTo>
                <a:lnTo>
                  <a:pt x="2590" y="875"/>
                </a:lnTo>
                <a:lnTo>
                  <a:pt x="2404" y="876"/>
                </a:lnTo>
                <a:lnTo>
                  <a:pt x="2400" y="827"/>
                </a:lnTo>
                <a:lnTo>
                  <a:pt x="2352" y="803"/>
                </a:lnTo>
                <a:lnTo>
                  <a:pt x="2297" y="804"/>
                </a:lnTo>
                <a:lnTo>
                  <a:pt x="2188" y="850"/>
                </a:lnTo>
                <a:lnTo>
                  <a:pt x="2105" y="849"/>
                </a:lnTo>
                <a:lnTo>
                  <a:pt x="2119" y="760"/>
                </a:lnTo>
                <a:lnTo>
                  <a:pt x="2076" y="756"/>
                </a:lnTo>
                <a:lnTo>
                  <a:pt x="2016" y="738"/>
                </a:lnTo>
                <a:lnTo>
                  <a:pt x="2015" y="708"/>
                </a:lnTo>
                <a:lnTo>
                  <a:pt x="2095" y="707"/>
                </a:lnTo>
                <a:lnTo>
                  <a:pt x="2094" y="617"/>
                </a:lnTo>
                <a:lnTo>
                  <a:pt x="1987" y="614"/>
                </a:lnTo>
                <a:lnTo>
                  <a:pt x="1984" y="567"/>
                </a:lnTo>
                <a:lnTo>
                  <a:pt x="2063" y="555"/>
                </a:lnTo>
                <a:lnTo>
                  <a:pt x="2062" y="460"/>
                </a:lnTo>
                <a:lnTo>
                  <a:pt x="2220" y="456"/>
                </a:lnTo>
                <a:lnTo>
                  <a:pt x="2221" y="474"/>
                </a:lnTo>
                <a:lnTo>
                  <a:pt x="2263" y="497"/>
                </a:lnTo>
                <a:lnTo>
                  <a:pt x="2303" y="519"/>
                </a:lnTo>
                <a:lnTo>
                  <a:pt x="2298" y="551"/>
                </a:lnTo>
                <a:lnTo>
                  <a:pt x="2257" y="600"/>
                </a:lnTo>
                <a:lnTo>
                  <a:pt x="2305" y="609"/>
                </a:lnTo>
                <a:lnTo>
                  <a:pt x="2328" y="591"/>
                </a:lnTo>
                <a:lnTo>
                  <a:pt x="2326" y="551"/>
                </a:lnTo>
                <a:lnTo>
                  <a:pt x="2401" y="558"/>
                </a:lnTo>
                <a:lnTo>
                  <a:pt x="2428" y="543"/>
                </a:lnTo>
                <a:lnTo>
                  <a:pt x="2389" y="500"/>
                </a:lnTo>
                <a:lnTo>
                  <a:pt x="2344" y="516"/>
                </a:lnTo>
                <a:lnTo>
                  <a:pt x="2339" y="443"/>
                </a:lnTo>
                <a:lnTo>
                  <a:pt x="2297" y="440"/>
                </a:lnTo>
                <a:lnTo>
                  <a:pt x="2284" y="425"/>
                </a:lnTo>
                <a:lnTo>
                  <a:pt x="2220" y="424"/>
                </a:lnTo>
                <a:lnTo>
                  <a:pt x="2222" y="126"/>
                </a:lnTo>
                <a:lnTo>
                  <a:pt x="2694" y="125"/>
                </a:lnTo>
                <a:lnTo>
                  <a:pt x="2696" y="4"/>
                </a:lnTo>
                <a:lnTo>
                  <a:pt x="1850" y="2"/>
                </a:lnTo>
                <a:lnTo>
                  <a:pt x="14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685800" y="1063625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Air traffic management operations are becoming more dependent on communication and surveillance capabilities and performances</a:t>
            </a:r>
            <a:endParaRPr lang="en-US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rth Atlan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328" r="16470" b="40213"/>
          <a:stretch>
            <a:fillRect/>
          </a:stretch>
        </p:blipFill>
        <p:spPr bwMode="auto">
          <a:xfrm>
            <a:off x="0" y="10287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2955925" y="2457450"/>
            <a:ext cx="1500188" cy="1268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RLongSM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4745038" y="2398713"/>
            <a:ext cx="1209675" cy="1209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RLatSM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702050" y="1150938"/>
            <a:ext cx="1536700" cy="974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1D2F68"/>
                </a:solidFill>
                <a:latin typeface="Arial Black" pitchFamily="34" charset="0"/>
              </a:rPr>
              <a:t>NAT</a:t>
            </a:r>
            <a:br>
              <a:rPr lang="en-US" sz="3200" b="1">
                <a:solidFill>
                  <a:srgbClr val="1D2F68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1D2F68"/>
                </a:solidFill>
                <a:latin typeface="Arial Black" pitchFamily="34" charset="0"/>
              </a:rPr>
              <a:t>Region</a:t>
            </a:r>
          </a:p>
        </p:txBody>
      </p:sp>
      <p:sp>
        <p:nvSpPr>
          <p:cNvPr id="5126" name="Freeform 8"/>
          <p:cNvSpPr>
            <a:spLocks/>
          </p:cNvSpPr>
          <p:nvPr/>
        </p:nvSpPr>
        <p:spPr bwMode="auto">
          <a:xfrm>
            <a:off x="2819400" y="2278063"/>
            <a:ext cx="3276600" cy="692150"/>
          </a:xfrm>
          <a:custGeom>
            <a:avLst/>
            <a:gdLst>
              <a:gd name="T0" fmla="*/ 0 w 2504"/>
              <a:gd name="T1" fmla="*/ 2147483647 h 436"/>
              <a:gd name="T2" fmla="*/ 2147483647 w 2504"/>
              <a:gd name="T3" fmla="*/ 2147483647 h 436"/>
              <a:gd name="T4" fmla="*/ 2147483647 w 2504"/>
              <a:gd name="T5" fmla="*/ 2147483647 h 4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4" h="436">
                <a:moveTo>
                  <a:pt x="0" y="436"/>
                </a:moveTo>
                <a:cubicBezTo>
                  <a:pt x="213" y="364"/>
                  <a:pt x="863" y="2"/>
                  <a:pt x="1280" y="1"/>
                </a:cubicBezTo>
                <a:cubicBezTo>
                  <a:pt x="1697" y="0"/>
                  <a:pt x="2249" y="339"/>
                  <a:pt x="2504" y="428"/>
                </a:cubicBezTo>
              </a:path>
            </a:pathLst>
          </a:custGeom>
          <a:noFill/>
          <a:ln w="57150" cap="flat" cmpd="sng">
            <a:solidFill>
              <a:srgbClr val="1D2F68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 flipH="1">
            <a:off x="1728788" y="2982913"/>
            <a:ext cx="1066800" cy="695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6126163" y="2974975"/>
            <a:ext cx="1066800" cy="685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H="1">
            <a:off x="6096000" y="1868488"/>
            <a:ext cx="0" cy="3352800"/>
          </a:xfrm>
          <a:prstGeom prst="line">
            <a:avLst/>
          </a:prstGeom>
          <a:noFill/>
          <a:ln w="57150">
            <a:solidFill>
              <a:srgbClr val="1D2F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2819400" y="1792288"/>
            <a:ext cx="0" cy="3429000"/>
          </a:xfrm>
          <a:prstGeom prst="line">
            <a:avLst/>
          </a:prstGeom>
          <a:noFill/>
          <a:ln w="57150">
            <a:solidFill>
              <a:srgbClr val="1D2F6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1" name="WordArt 13"/>
          <p:cNvSpPr>
            <a:spLocks noChangeArrowheads="1" noChangeShapeType="1" noTextEdit="1"/>
          </p:cNvSpPr>
          <p:nvPr/>
        </p:nvSpPr>
        <p:spPr bwMode="auto">
          <a:xfrm>
            <a:off x="3738563" y="3497263"/>
            <a:ext cx="1671637" cy="517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Capacity</a:t>
            </a:r>
          </a:p>
        </p:txBody>
      </p:sp>
      <p:sp>
        <p:nvSpPr>
          <p:cNvPr id="5132" name="WordArt 14"/>
          <p:cNvSpPr>
            <a:spLocks noChangeArrowheads="1" noChangeShapeType="1" noTextEdit="1"/>
          </p:cNvSpPr>
          <p:nvPr/>
        </p:nvSpPr>
        <p:spPr bwMode="auto">
          <a:xfrm>
            <a:off x="7188200" y="4914900"/>
            <a:ext cx="1498600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Link 2K+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6927850" y="1766888"/>
            <a:ext cx="1536700" cy="974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1D2F68"/>
                </a:solidFill>
                <a:latin typeface="Arial Black" pitchFamily="34" charset="0"/>
              </a:rPr>
              <a:t>EUR</a:t>
            </a:r>
            <a:br>
              <a:rPr lang="en-US" sz="3200" b="1">
                <a:solidFill>
                  <a:srgbClr val="1D2F68"/>
                </a:solidFill>
                <a:latin typeface="Arial Black" pitchFamily="34" charset="0"/>
              </a:rPr>
            </a:br>
            <a:r>
              <a:rPr lang="en-US" sz="3200" b="1">
                <a:solidFill>
                  <a:srgbClr val="1D2F68"/>
                </a:solidFill>
                <a:latin typeface="Arial Black" pitchFamily="34" charset="0"/>
              </a:rPr>
              <a:t>Region</a:t>
            </a: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606425" y="1766888"/>
            <a:ext cx="1536700" cy="9747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1D2F68"/>
                </a:solidFill>
                <a:latin typeface="Arial Black" pitchFamily="34" charset="0"/>
              </a:rPr>
              <a:t>NAM</a:t>
            </a:r>
            <a:br>
              <a:rPr lang="en-US" sz="3200" b="1" dirty="0">
                <a:solidFill>
                  <a:srgbClr val="1D2F68"/>
                </a:solidFill>
                <a:latin typeface="Arial Black" pitchFamily="34" charset="0"/>
              </a:rPr>
            </a:br>
            <a:r>
              <a:rPr lang="en-US" sz="3200" b="1" dirty="0">
                <a:solidFill>
                  <a:srgbClr val="1D2F68"/>
                </a:solidFill>
                <a:latin typeface="Arial Black" pitchFamily="34" charset="0"/>
              </a:rPr>
              <a:t>Region</a:t>
            </a:r>
          </a:p>
        </p:txBody>
      </p:sp>
      <p:sp>
        <p:nvSpPr>
          <p:cNvPr id="5135" name="WordArt 14"/>
          <p:cNvSpPr>
            <a:spLocks noChangeArrowheads="1" noChangeShapeType="1" noTextEdit="1"/>
          </p:cNvSpPr>
          <p:nvPr/>
        </p:nvSpPr>
        <p:spPr bwMode="auto">
          <a:xfrm>
            <a:off x="3683000" y="4945063"/>
            <a:ext cx="1727200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FANS 1/A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/>
        </p:nvSpPr>
        <p:spPr bwMode="auto">
          <a:xfrm>
            <a:off x="304800" y="4945063"/>
            <a:ext cx="1727200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FANS 1/A</a:t>
            </a:r>
          </a:p>
        </p:txBody>
      </p:sp>
      <p:sp>
        <p:nvSpPr>
          <p:cNvPr id="5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What is happening up North?</a:t>
            </a:r>
            <a:endParaRPr lang="en-US" smtClean="0"/>
          </a:p>
        </p:txBody>
      </p:sp>
      <p:sp>
        <p:nvSpPr>
          <p:cNvPr id="5138" name="WordArt 6"/>
          <p:cNvSpPr>
            <a:spLocks noChangeArrowheads="1" noChangeShapeType="1" noTextEdit="1"/>
          </p:cNvSpPr>
          <p:nvPr/>
        </p:nvSpPr>
        <p:spPr bwMode="auto">
          <a:xfrm>
            <a:off x="4116388" y="4259263"/>
            <a:ext cx="4227512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0000"/>
                    </a:gs>
                    <a:gs pos="100000">
                      <a:srgbClr val="1D2F6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Data link mandates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Background in the NAT Region</a:t>
            </a:r>
          </a:p>
        </p:txBody>
      </p:sp>
      <p:sp>
        <p:nvSpPr>
          <p:cNvPr id="16387" name="Rectangle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NAT SPG/43 (2007) – Identified communication service problem needing urgent attention (43/29)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Special NAT SPG (2007) – Established RCP Task Force (</a:t>
            </a:r>
            <a:r>
              <a:rPr lang="en-GB" dirty="0" smtClean="0"/>
              <a:t>SP2007/6)</a:t>
            </a:r>
            <a:endParaRPr lang="en-US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NAT SPG/44 (2008) – Agreed to mandate RCP by 2015 (44/11)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NAT SPG/46 (2010) – Endorsed GOLD (46/8)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NAT SPG/47 (2011) – Endorsed NAT PBCS Implementation Plan (47/5)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NAT SPG/48 (2012) – RCP – RSP Applicability (48/7)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OLD 1st Edition_14-Jun-10-gold1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028700"/>
            <a:ext cx="2741613" cy="354806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NAT PBCS Implementation Plan</a:t>
            </a:r>
          </a:p>
        </p:txBody>
      </p:sp>
      <p:sp>
        <p:nvSpPr>
          <p:cNvPr id="19460" name="Rectangle 8"/>
          <p:cNvSpPr>
            <a:spLocks noGrp="1"/>
          </p:cNvSpPr>
          <p:nvPr>
            <p:ph idx="1"/>
          </p:nvPr>
        </p:nvSpPr>
        <p:spPr>
          <a:xfrm>
            <a:off x="495300" y="1508125"/>
            <a:ext cx="3730625" cy="45116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2015 implementation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17 tasks on track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Key items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err="1" smtClean="0"/>
              <a:t>PfA</a:t>
            </a:r>
            <a:r>
              <a:rPr lang="en-US" dirty="0" smtClean="0"/>
              <a:t> for Doc 7030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Operational authorizations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Flight plan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ATC automation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Post-implementation monitoring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316038"/>
            <a:ext cx="26892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4706938"/>
            <a:ext cx="49371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/>
          </p:cNvSpPr>
          <p:nvPr>
            <p:ph type="title"/>
          </p:nvPr>
        </p:nvSpPr>
        <p:spPr>
          <a:xfrm>
            <a:off x="495300" y="223838"/>
            <a:ext cx="8305800" cy="847725"/>
          </a:xfrm>
        </p:spPr>
        <p:txBody>
          <a:bodyPr/>
          <a:lstStyle/>
          <a:p>
            <a:pPr eaLnBrk="1" hangingPunct="1"/>
            <a:r>
              <a:rPr lang="en-US" sz="3200" smtClean="0"/>
              <a:t>Background in the APAC Regions (1 of 2)</a:t>
            </a:r>
          </a:p>
        </p:txBody>
      </p:sp>
      <p:sp>
        <p:nvSpPr>
          <p:cNvPr id="17411" name="Rectangle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APANPIRG/19 (2008) – Identified communication service problem needing urgent attention (19/24)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SOCM/1 (2009) – Proposed conclusions for APANPIRG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APANPIRG/20 (2009)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Acknowledges GOLD (20/31, 20/73 and State letter)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Organize SOCM/2 (20/32)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Reduced horizontal separation based on RCP 240 (20/33)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Identified data link limitations (20/34)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APANPIRG/21 (2010)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SATVOICE task force (21/27)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APAC PBN Implementation Plan (21/32 through 21/35, Appendix M)</a:t>
            </a:r>
          </a:p>
        </p:txBody>
      </p:sp>
      <p:sp>
        <p:nvSpPr>
          <p:cNvPr id="8196" name="Rounded Rectangle 1"/>
          <p:cNvSpPr>
            <a:spLocks noChangeArrowheads="1"/>
          </p:cNvSpPr>
          <p:nvPr/>
        </p:nvSpPr>
        <p:spPr bwMode="auto">
          <a:xfrm>
            <a:off x="800100" y="5584825"/>
            <a:ext cx="7429500" cy="3429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/>
          </p:cNvSpPr>
          <p:nvPr>
            <p:ph type="title"/>
          </p:nvPr>
        </p:nvSpPr>
        <p:spPr>
          <a:xfrm>
            <a:off x="495300" y="223838"/>
            <a:ext cx="8191500" cy="847725"/>
          </a:xfrm>
        </p:spPr>
        <p:txBody>
          <a:bodyPr/>
          <a:lstStyle/>
          <a:p>
            <a:pPr eaLnBrk="1" hangingPunct="1"/>
            <a:r>
              <a:rPr lang="en-US" sz="3200" smtClean="0"/>
              <a:t>Background in the APAC Regions (2 of 2)</a:t>
            </a:r>
          </a:p>
        </p:txBody>
      </p:sp>
      <p:sp>
        <p:nvSpPr>
          <p:cNvPr id="18435" name="Rectangle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APANPIRG/22 (2011)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Data link performance monitoring (22/12 through 22/15)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Organize SOCM/2 (22/20)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 smtClean="0"/>
              <a:t>APAC PBN Implementation Plan (22/25 and Appendix G)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SOCM/2 (2012) – Proposed conclusions for APANPIRG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APANPIRG/23 (2012)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Increase data link equipage (Not concluded)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Support MTSAT (23/22)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Support FANS 1/A over Iridium (23/23)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Develop Regional PBCS Implementation Plan (Not concluded)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Organize RCP/RSP Workshop (23/13 and 23/24)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SATVOICE Guidance Material (23/25)</a:t>
            </a:r>
          </a:p>
        </p:txBody>
      </p:sp>
      <p:sp>
        <p:nvSpPr>
          <p:cNvPr id="9220" name="Rounded Rectangle 3"/>
          <p:cNvSpPr>
            <a:spLocks noChangeArrowheads="1"/>
          </p:cNvSpPr>
          <p:nvPr/>
        </p:nvSpPr>
        <p:spPr bwMode="auto">
          <a:xfrm>
            <a:off x="800100" y="2727325"/>
            <a:ext cx="6286500" cy="3429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promotion</a:t>
            </a:r>
          </a:p>
        </p:txBody>
      </p:sp>
      <p:sp>
        <p:nvSpPr>
          <p:cNvPr id="10243" name="Rectangle 6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8305800" cy="4511675"/>
          </a:xfrm>
        </p:spPr>
        <p:txBody>
          <a:bodyPr/>
          <a:lstStyle/>
          <a:p>
            <a:r>
              <a:rPr lang="en-US" dirty="0" smtClean="0"/>
              <a:t>Sep 2012 – SAM Data Link </a:t>
            </a:r>
            <a:r>
              <a:rPr lang="en-US" dirty="0" err="1" smtClean="0"/>
              <a:t>Semshop</a:t>
            </a:r>
            <a:r>
              <a:rPr lang="en-US" dirty="0" smtClean="0"/>
              <a:t> (Lima)</a:t>
            </a:r>
          </a:p>
          <a:p>
            <a:r>
              <a:rPr lang="en-US" dirty="0" smtClean="0"/>
              <a:t>Feb 2013 – EUR-NAT PBCS Workshop (Paris)</a:t>
            </a:r>
          </a:p>
          <a:p>
            <a:r>
              <a:rPr lang="en-US" dirty="0" smtClean="0"/>
              <a:t>Mar 2013 – APAC Data Link Performance Monitoring Seminar (Bangkok)</a:t>
            </a:r>
          </a:p>
          <a:p>
            <a:r>
              <a:rPr lang="en-US" dirty="0" smtClean="0"/>
              <a:t>May 2013 – RCP/RSP Workshop (Bangkok)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127750" y="203200"/>
            <a:ext cx="2763838" cy="998538"/>
            <a:chOff x="6127750" y="203200"/>
            <a:chExt cx="2763838" cy="998538"/>
          </a:xfrm>
        </p:grpSpPr>
        <p:sp>
          <p:nvSpPr>
            <p:cNvPr id="5" name="Text Box 680"/>
            <p:cNvSpPr txBox="1">
              <a:spLocks noChangeArrowheads="1"/>
            </p:cNvSpPr>
            <p:nvPr/>
          </p:nvSpPr>
          <p:spPr bwMode="auto">
            <a:xfrm>
              <a:off x="7167563" y="488950"/>
              <a:ext cx="550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1D2F68"/>
                  </a:solidFill>
                </a:rPr>
                <a:t>ATM</a:t>
              </a:r>
            </a:p>
          </p:txBody>
        </p:sp>
        <p:sp>
          <p:nvSpPr>
            <p:cNvPr id="6" name="AutoShape 681"/>
            <p:cNvSpPr>
              <a:spLocks noChangeArrowheads="1"/>
            </p:cNvSpPr>
            <p:nvPr/>
          </p:nvSpPr>
          <p:spPr bwMode="auto">
            <a:xfrm>
              <a:off x="6127750" y="606425"/>
              <a:ext cx="619125" cy="338138"/>
            </a:xfrm>
            <a:prstGeom prst="wedgeRoundRectCallout">
              <a:avLst>
                <a:gd name="adj1" fmla="val 64361"/>
                <a:gd name="adj2" fmla="val -78639"/>
                <a:gd name="adj3" fmla="val 16667"/>
              </a:avLst>
            </a:prstGeom>
            <a:solidFill>
              <a:srgbClr val="CCFF99"/>
            </a:solidFill>
            <a:ln w="9525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RCP</a:t>
              </a:r>
            </a:p>
          </p:txBody>
        </p:sp>
        <p:sp>
          <p:nvSpPr>
            <p:cNvPr id="7" name="AutoShape 682"/>
            <p:cNvSpPr>
              <a:spLocks noChangeArrowheads="1"/>
            </p:cNvSpPr>
            <p:nvPr/>
          </p:nvSpPr>
          <p:spPr bwMode="auto">
            <a:xfrm>
              <a:off x="8256588" y="203200"/>
              <a:ext cx="635000" cy="341313"/>
            </a:xfrm>
            <a:prstGeom prst="wedgeRoundRectCallout">
              <a:avLst>
                <a:gd name="adj1" fmla="val -84500"/>
                <a:gd name="adj2" fmla="val 16977"/>
                <a:gd name="adj3" fmla="val 16667"/>
              </a:avLst>
            </a:prstGeom>
            <a:solidFill>
              <a:srgbClr val="1D2F68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RNP</a:t>
              </a:r>
            </a:p>
          </p:txBody>
        </p:sp>
        <p:sp>
          <p:nvSpPr>
            <p:cNvPr id="8" name="AutoShape 683"/>
            <p:cNvSpPr>
              <a:spLocks noChangeArrowheads="1"/>
            </p:cNvSpPr>
            <p:nvPr/>
          </p:nvSpPr>
          <p:spPr bwMode="auto">
            <a:xfrm>
              <a:off x="7912100" y="752475"/>
              <a:ext cx="635000" cy="341313"/>
            </a:xfrm>
            <a:prstGeom prst="wedgeRoundRectCallout">
              <a:avLst>
                <a:gd name="adj1" fmla="val -94250"/>
                <a:gd name="adj2" fmla="val 43486"/>
                <a:gd name="adj3" fmla="val 16667"/>
              </a:avLst>
            </a:prstGeom>
            <a:solidFill>
              <a:srgbClr val="FFFFCC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RSP</a:t>
              </a:r>
            </a:p>
          </p:txBody>
        </p:sp>
        <p:sp>
          <p:nvSpPr>
            <p:cNvPr id="9" name="AutoShape 684"/>
            <p:cNvSpPr>
              <a:spLocks noChangeAspect="1" noChangeArrowheads="1"/>
            </p:cNvSpPr>
            <p:nvPr/>
          </p:nvSpPr>
          <p:spPr bwMode="auto">
            <a:xfrm>
              <a:off x="7050088" y="231775"/>
              <a:ext cx="785812" cy="820738"/>
            </a:xfrm>
            <a:custGeom>
              <a:avLst/>
              <a:gdLst>
                <a:gd name="T0" fmla="*/ 520018112 w 21600"/>
                <a:gd name="T1" fmla="*/ 0 h 21600"/>
                <a:gd name="T2" fmla="*/ 152298515 w 21600"/>
                <a:gd name="T3" fmla="*/ 173520922 h 21600"/>
                <a:gd name="T4" fmla="*/ 0 w 21600"/>
                <a:gd name="T5" fmla="*/ 592483315 h 21600"/>
                <a:gd name="T6" fmla="*/ 152298515 w 21600"/>
                <a:gd name="T7" fmla="*/ 1011445708 h 21600"/>
                <a:gd name="T8" fmla="*/ 520018112 w 21600"/>
                <a:gd name="T9" fmla="*/ 1184966630 h 21600"/>
                <a:gd name="T10" fmla="*/ 887737710 w 21600"/>
                <a:gd name="T11" fmla="*/ 1011445708 h 21600"/>
                <a:gd name="T12" fmla="*/ 1040036225 w 21600"/>
                <a:gd name="T13" fmla="*/ 592483315 h 21600"/>
                <a:gd name="T14" fmla="*/ 887737710 w 21600"/>
                <a:gd name="T15" fmla="*/ 17352092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64" y="10800"/>
                  </a:moveTo>
                  <a:cubicBezTo>
                    <a:pt x="1564" y="15901"/>
                    <a:pt x="5699" y="20036"/>
                    <a:pt x="10800" y="20036"/>
                  </a:cubicBezTo>
                  <a:cubicBezTo>
                    <a:pt x="15901" y="20036"/>
                    <a:pt x="20036" y="15901"/>
                    <a:pt x="20036" y="10800"/>
                  </a:cubicBezTo>
                  <a:cubicBezTo>
                    <a:pt x="20036" y="5699"/>
                    <a:pt x="15901" y="1564"/>
                    <a:pt x="10800" y="1564"/>
                  </a:cubicBezTo>
                  <a:cubicBezTo>
                    <a:pt x="5699" y="1564"/>
                    <a:pt x="1564" y="5699"/>
                    <a:pt x="1564" y="10800"/>
                  </a:cubicBezTo>
                  <a:close/>
                </a:path>
              </a:pathLst>
            </a:custGeom>
            <a:solidFill>
              <a:srgbClr val="1D2F6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685"/>
            <p:cNvSpPr>
              <a:spLocks noChangeAspect="1" noChangeArrowheads="1"/>
            </p:cNvSpPr>
            <p:nvPr/>
          </p:nvSpPr>
          <p:spPr bwMode="auto">
            <a:xfrm>
              <a:off x="7280275" y="836613"/>
              <a:ext cx="365125" cy="365125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 dirty="0">
                  <a:solidFill>
                    <a:srgbClr val="1D2F68"/>
                  </a:solidFill>
                </a:rPr>
                <a:t>S</a:t>
              </a:r>
            </a:p>
          </p:txBody>
        </p:sp>
        <p:sp>
          <p:nvSpPr>
            <p:cNvPr id="11" name="Oval 686"/>
            <p:cNvSpPr>
              <a:spLocks noChangeAspect="1" noChangeArrowheads="1"/>
            </p:cNvSpPr>
            <p:nvPr/>
          </p:nvSpPr>
          <p:spPr bwMode="auto">
            <a:xfrm>
              <a:off x="7681913" y="260350"/>
              <a:ext cx="365125" cy="365125"/>
            </a:xfrm>
            <a:prstGeom prst="ellipse">
              <a:avLst/>
            </a:prstGeom>
            <a:solidFill>
              <a:srgbClr val="1D2F68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2" name="Oval 687"/>
            <p:cNvSpPr>
              <a:spLocks noChangeAspect="1" noChangeArrowheads="1"/>
            </p:cNvSpPr>
            <p:nvPr/>
          </p:nvSpPr>
          <p:spPr bwMode="auto">
            <a:xfrm>
              <a:off x="6818313" y="260350"/>
              <a:ext cx="365125" cy="365125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1D2F68"/>
                  </a:solidFill>
                </a:rPr>
                <a:t>C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5720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n-US" sz="3600" b="1" dirty="0" smtClean="0">
                <a:ln w="90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lobal harmonization will be essential</a:t>
            </a:r>
            <a:br>
              <a:rPr lang="en-US" sz="3600" b="1" dirty="0" smtClean="0">
                <a:ln w="90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600" b="1" dirty="0" smtClean="0">
                <a:ln w="9000" cmpd="sng">
                  <a:solidFill>
                    <a:srgbClr val="003399"/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realizing safety in APAC Regions</a:t>
            </a:r>
            <a:endParaRPr lang="en-US" sz="3600" b="1" dirty="0">
              <a:ln w="9000" cmpd="sng">
                <a:solidFill>
                  <a:srgbClr val="003399"/>
                </a:solidFill>
                <a:prstDash val="solid"/>
              </a:ln>
              <a:solidFill>
                <a:srgbClr val="00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realization</a:t>
            </a:r>
          </a:p>
        </p:txBody>
      </p:sp>
      <p:sp>
        <p:nvSpPr>
          <p:cNvPr id="21507" name="Rectangle 6"/>
          <p:cNvSpPr>
            <a:spLocks noGrp="1"/>
          </p:cNvSpPr>
          <p:nvPr>
            <p:ph idx="1"/>
          </p:nvPr>
        </p:nvSpPr>
        <p:spPr>
          <a:xfrm>
            <a:off x="495300" y="1177925"/>
            <a:ext cx="8047038" cy="33940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Benefits come from ATM (e.g. reducing separation minima)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PBN (e.g. RNP) by itself does NOT give you ATM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PBCS implementation plays important role in ATM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Recognized problem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Endorsed GOLD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Endorsed Regional PBCS implementation plan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Conduct PBCS workshops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Implement PBCS in the Region</a:t>
            </a:r>
          </a:p>
          <a:p>
            <a:pPr>
              <a:lnSpc>
                <a:spcPct val="120000"/>
              </a:lnSpc>
              <a:defRPr/>
            </a:pPr>
            <a:endParaRPr lang="en-US" dirty="0" smtClean="0"/>
          </a:p>
          <a:p>
            <a:pPr lvl="1">
              <a:lnSpc>
                <a:spcPct val="120000"/>
              </a:lnSpc>
              <a:defRPr/>
            </a:pPr>
            <a:endParaRPr lang="en-US" dirty="0" smtClean="0"/>
          </a:p>
        </p:txBody>
      </p:sp>
      <p:sp>
        <p:nvSpPr>
          <p:cNvPr id="2" name="Cube 1"/>
          <p:cNvSpPr/>
          <p:nvPr/>
        </p:nvSpPr>
        <p:spPr>
          <a:xfrm>
            <a:off x="228600" y="4922838"/>
            <a:ext cx="8534400" cy="381000"/>
          </a:xfrm>
          <a:prstGeom prst="cube">
            <a:avLst>
              <a:gd name="adj" fmla="val 17405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defRPr/>
            </a:pPr>
            <a:endParaRPr lang="en-US" dirty="0"/>
          </a:p>
        </p:txBody>
      </p:sp>
      <p:sp>
        <p:nvSpPr>
          <p:cNvPr id="11269" name="Rectangle 69"/>
          <p:cNvSpPr>
            <a:spLocks noChangeArrowheads="1"/>
          </p:cNvSpPr>
          <p:nvPr/>
        </p:nvSpPr>
        <p:spPr bwMode="auto">
          <a:xfrm>
            <a:off x="2286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2008</a:t>
            </a:r>
          </a:p>
        </p:txBody>
      </p:sp>
      <p:sp>
        <p:nvSpPr>
          <p:cNvPr id="11270" name="Rectangle 81"/>
          <p:cNvSpPr>
            <a:spLocks noChangeArrowheads="1"/>
          </p:cNvSpPr>
          <p:nvPr/>
        </p:nvSpPr>
        <p:spPr bwMode="auto">
          <a:xfrm>
            <a:off x="0" y="5715000"/>
            <a:ext cx="2286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000">
              <a:solidFill>
                <a:srgbClr val="1D2F68"/>
              </a:solidFill>
              <a:ea typeface="MS PGothic" pitchFamily="34" charset="-128"/>
            </a:endParaRPr>
          </a:p>
        </p:txBody>
      </p:sp>
      <p:sp>
        <p:nvSpPr>
          <p:cNvPr id="11271" name="Rectangle 177"/>
          <p:cNvSpPr>
            <a:spLocks noChangeArrowheads="1"/>
          </p:cNvSpPr>
          <p:nvPr/>
        </p:nvSpPr>
        <p:spPr bwMode="auto">
          <a:xfrm>
            <a:off x="8763000" y="5715000"/>
            <a:ext cx="379413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2000">
              <a:solidFill>
                <a:srgbClr val="1D2F68"/>
              </a:solidFill>
              <a:ea typeface="MS PGothic" pitchFamily="34" charset="-128"/>
            </a:endParaRPr>
          </a:p>
        </p:txBody>
      </p:sp>
      <p:sp>
        <p:nvSpPr>
          <p:cNvPr id="11272" name="Rectangle 69"/>
          <p:cNvSpPr>
            <a:spLocks noChangeArrowheads="1"/>
          </p:cNvSpPr>
          <p:nvPr/>
        </p:nvSpPr>
        <p:spPr bwMode="auto">
          <a:xfrm>
            <a:off x="12954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2009</a:t>
            </a:r>
          </a:p>
        </p:txBody>
      </p:sp>
      <p:sp>
        <p:nvSpPr>
          <p:cNvPr id="11273" name="Rectangle 69"/>
          <p:cNvSpPr>
            <a:spLocks noChangeArrowheads="1"/>
          </p:cNvSpPr>
          <p:nvPr/>
        </p:nvSpPr>
        <p:spPr bwMode="auto">
          <a:xfrm>
            <a:off x="23622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2010</a:t>
            </a:r>
          </a:p>
        </p:txBody>
      </p:sp>
      <p:sp>
        <p:nvSpPr>
          <p:cNvPr id="11274" name="Rectangle 69"/>
          <p:cNvSpPr>
            <a:spLocks noChangeArrowheads="1"/>
          </p:cNvSpPr>
          <p:nvPr/>
        </p:nvSpPr>
        <p:spPr bwMode="auto">
          <a:xfrm>
            <a:off x="34290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2011</a:t>
            </a:r>
          </a:p>
        </p:txBody>
      </p:sp>
      <p:sp>
        <p:nvSpPr>
          <p:cNvPr id="11275" name="Rectangle 69"/>
          <p:cNvSpPr>
            <a:spLocks noChangeArrowheads="1"/>
          </p:cNvSpPr>
          <p:nvPr/>
        </p:nvSpPr>
        <p:spPr bwMode="auto">
          <a:xfrm>
            <a:off x="44958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2012</a:t>
            </a:r>
          </a:p>
        </p:txBody>
      </p:sp>
      <p:sp>
        <p:nvSpPr>
          <p:cNvPr id="11276" name="Rectangle 69"/>
          <p:cNvSpPr>
            <a:spLocks noChangeArrowheads="1"/>
          </p:cNvSpPr>
          <p:nvPr/>
        </p:nvSpPr>
        <p:spPr bwMode="auto">
          <a:xfrm>
            <a:off x="55626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2013</a:t>
            </a:r>
          </a:p>
        </p:txBody>
      </p:sp>
      <p:sp>
        <p:nvSpPr>
          <p:cNvPr id="11277" name="Rectangle 69"/>
          <p:cNvSpPr>
            <a:spLocks noChangeArrowheads="1"/>
          </p:cNvSpPr>
          <p:nvPr/>
        </p:nvSpPr>
        <p:spPr bwMode="auto">
          <a:xfrm>
            <a:off x="66294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2014</a:t>
            </a:r>
          </a:p>
        </p:txBody>
      </p:sp>
      <p:sp>
        <p:nvSpPr>
          <p:cNvPr id="11278" name="Rectangle 69"/>
          <p:cNvSpPr>
            <a:spLocks noChangeArrowheads="1"/>
          </p:cNvSpPr>
          <p:nvPr/>
        </p:nvSpPr>
        <p:spPr bwMode="auto">
          <a:xfrm>
            <a:off x="7696200" y="5715000"/>
            <a:ext cx="1066800" cy="342900"/>
          </a:xfrm>
          <a:prstGeom prst="rect">
            <a:avLst/>
          </a:prstGeom>
          <a:solidFill>
            <a:srgbClr val="FADD60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000" b="1">
                <a:solidFill>
                  <a:srgbClr val="1D2F68"/>
                </a:solidFill>
                <a:ea typeface="MS PGothic" pitchFamily="34" charset="-128"/>
              </a:rPr>
              <a:t>2015</a:t>
            </a:r>
          </a:p>
        </p:txBody>
      </p:sp>
      <p:sp>
        <p:nvSpPr>
          <p:cNvPr id="72" name="Cube 71"/>
          <p:cNvSpPr/>
          <p:nvPr/>
        </p:nvSpPr>
        <p:spPr>
          <a:xfrm>
            <a:off x="228600" y="4667250"/>
            <a:ext cx="8534400" cy="304800"/>
          </a:xfrm>
          <a:prstGeom prst="cube">
            <a:avLst>
              <a:gd name="adj" fmla="val 17405"/>
            </a:avLst>
          </a:prstGeom>
          <a:solidFill>
            <a:srgbClr val="CC99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76200" y="4999038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7" name="Diamond 76"/>
          <p:cNvSpPr/>
          <p:nvPr/>
        </p:nvSpPr>
        <p:spPr>
          <a:xfrm>
            <a:off x="609600" y="4667250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8" name="Diamond 77"/>
          <p:cNvSpPr/>
          <p:nvPr/>
        </p:nvSpPr>
        <p:spPr>
          <a:xfrm>
            <a:off x="2743200" y="4999038"/>
            <a:ext cx="304800" cy="3048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9" name="Diamond 78"/>
          <p:cNvSpPr/>
          <p:nvPr/>
        </p:nvSpPr>
        <p:spPr>
          <a:xfrm>
            <a:off x="2743200" y="4667250"/>
            <a:ext cx="304800" cy="3048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Diamond 84"/>
          <p:cNvSpPr/>
          <p:nvPr/>
        </p:nvSpPr>
        <p:spPr>
          <a:xfrm>
            <a:off x="4038600" y="4999038"/>
            <a:ext cx="304800" cy="30480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216525"/>
            <a:ext cx="1635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NAT Region</a:t>
            </a:r>
          </a:p>
        </p:txBody>
      </p:sp>
      <p:sp>
        <p:nvSpPr>
          <p:cNvPr id="11286" name="TextBox 86"/>
          <p:cNvSpPr txBox="1">
            <a:spLocks noChangeArrowheads="1"/>
          </p:cNvSpPr>
          <p:nvPr/>
        </p:nvSpPr>
        <p:spPr bwMode="auto">
          <a:xfrm>
            <a:off x="6594475" y="4343400"/>
            <a:ext cx="197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CC9900"/>
                </a:solidFill>
              </a:rPr>
              <a:t>APAC Regions</a:t>
            </a:r>
          </a:p>
        </p:txBody>
      </p:sp>
      <p:sp>
        <p:nvSpPr>
          <p:cNvPr id="88" name="Diamond 87"/>
          <p:cNvSpPr/>
          <p:nvPr/>
        </p:nvSpPr>
        <p:spPr>
          <a:xfrm>
            <a:off x="5715000" y="4999038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Diamond 88"/>
          <p:cNvSpPr/>
          <p:nvPr/>
        </p:nvSpPr>
        <p:spPr>
          <a:xfrm>
            <a:off x="5867400" y="4667250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1" name="Diamond 90"/>
          <p:cNvSpPr/>
          <p:nvPr/>
        </p:nvSpPr>
        <p:spPr>
          <a:xfrm>
            <a:off x="7696200" y="5010150"/>
            <a:ext cx="304800" cy="3048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290" name="TextBox 74"/>
          <p:cNvSpPr txBox="1">
            <a:spLocks noChangeArrowheads="1"/>
          </p:cNvSpPr>
          <p:nvPr/>
        </p:nvSpPr>
        <p:spPr bwMode="auto">
          <a:xfrm>
            <a:off x="5257800" y="2565400"/>
            <a:ext cx="3554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What is missing?</a:t>
            </a:r>
          </a:p>
        </p:txBody>
      </p:sp>
      <p:sp>
        <p:nvSpPr>
          <p:cNvPr id="35" name="Diamond 34"/>
          <p:cNvSpPr/>
          <p:nvPr/>
        </p:nvSpPr>
        <p:spPr>
          <a:xfrm>
            <a:off x="884238" y="2565400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Diamond 35"/>
          <p:cNvSpPr/>
          <p:nvPr/>
        </p:nvSpPr>
        <p:spPr>
          <a:xfrm>
            <a:off x="884238" y="2949575"/>
            <a:ext cx="304800" cy="304800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Diamond 36"/>
          <p:cNvSpPr/>
          <p:nvPr/>
        </p:nvSpPr>
        <p:spPr>
          <a:xfrm>
            <a:off x="884238" y="3333750"/>
            <a:ext cx="304800" cy="30480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" name="Diamond 37"/>
          <p:cNvSpPr/>
          <p:nvPr/>
        </p:nvSpPr>
        <p:spPr>
          <a:xfrm>
            <a:off x="884238" y="3719513"/>
            <a:ext cx="304800" cy="3048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" name="Diamond 38"/>
          <p:cNvSpPr/>
          <p:nvPr/>
        </p:nvSpPr>
        <p:spPr>
          <a:xfrm>
            <a:off x="876300" y="4103688"/>
            <a:ext cx="304800" cy="3048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296" name="Rounded Rectangle 39"/>
          <p:cNvSpPr>
            <a:spLocks noChangeArrowheads="1"/>
          </p:cNvSpPr>
          <p:nvPr/>
        </p:nvSpPr>
        <p:spPr bwMode="auto">
          <a:xfrm>
            <a:off x="342900" y="1660525"/>
            <a:ext cx="6819900" cy="3429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97" name="Group 40"/>
          <p:cNvGrpSpPr>
            <a:grpSpLocks/>
          </p:cNvGrpSpPr>
          <p:nvPr/>
        </p:nvGrpSpPr>
        <p:grpSpPr bwMode="auto">
          <a:xfrm>
            <a:off x="6127750" y="203200"/>
            <a:ext cx="2763838" cy="998538"/>
            <a:chOff x="6127750" y="203200"/>
            <a:chExt cx="2763838" cy="998538"/>
          </a:xfrm>
        </p:grpSpPr>
        <p:sp>
          <p:nvSpPr>
            <p:cNvPr id="11298" name="Text Box 680"/>
            <p:cNvSpPr txBox="1">
              <a:spLocks noChangeArrowheads="1"/>
            </p:cNvSpPr>
            <p:nvPr/>
          </p:nvSpPr>
          <p:spPr bwMode="auto">
            <a:xfrm>
              <a:off x="7167563" y="488950"/>
              <a:ext cx="550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1D2F68"/>
                  </a:solidFill>
                </a:rPr>
                <a:t>ATM</a:t>
              </a:r>
            </a:p>
          </p:txBody>
        </p:sp>
        <p:sp>
          <p:nvSpPr>
            <p:cNvPr id="11299" name="AutoShape 681"/>
            <p:cNvSpPr>
              <a:spLocks noChangeArrowheads="1"/>
            </p:cNvSpPr>
            <p:nvPr/>
          </p:nvSpPr>
          <p:spPr bwMode="auto">
            <a:xfrm>
              <a:off x="6127750" y="606425"/>
              <a:ext cx="619125" cy="338138"/>
            </a:xfrm>
            <a:prstGeom prst="wedgeRoundRectCallout">
              <a:avLst>
                <a:gd name="adj1" fmla="val 64361"/>
                <a:gd name="adj2" fmla="val -78639"/>
                <a:gd name="adj3" fmla="val 16667"/>
              </a:avLst>
            </a:prstGeom>
            <a:solidFill>
              <a:srgbClr val="CCFF99"/>
            </a:solidFill>
            <a:ln w="9525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RCP</a:t>
              </a:r>
            </a:p>
          </p:txBody>
        </p:sp>
        <p:sp>
          <p:nvSpPr>
            <p:cNvPr id="11300" name="AutoShape 682"/>
            <p:cNvSpPr>
              <a:spLocks noChangeArrowheads="1"/>
            </p:cNvSpPr>
            <p:nvPr/>
          </p:nvSpPr>
          <p:spPr bwMode="auto">
            <a:xfrm>
              <a:off x="8256588" y="203200"/>
              <a:ext cx="635000" cy="341313"/>
            </a:xfrm>
            <a:prstGeom prst="wedgeRoundRectCallout">
              <a:avLst>
                <a:gd name="adj1" fmla="val -84500"/>
                <a:gd name="adj2" fmla="val 16977"/>
                <a:gd name="adj3" fmla="val 16667"/>
              </a:avLst>
            </a:prstGeom>
            <a:solidFill>
              <a:srgbClr val="1D2F68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RNP</a:t>
              </a:r>
            </a:p>
          </p:txBody>
        </p:sp>
        <p:sp>
          <p:nvSpPr>
            <p:cNvPr id="11301" name="AutoShape 683"/>
            <p:cNvSpPr>
              <a:spLocks noChangeArrowheads="1"/>
            </p:cNvSpPr>
            <p:nvPr/>
          </p:nvSpPr>
          <p:spPr bwMode="auto">
            <a:xfrm>
              <a:off x="7912100" y="752475"/>
              <a:ext cx="635000" cy="341313"/>
            </a:xfrm>
            <a:prstGeom prst="wedgeRoundRectCallout">
              <a:avLst>
                <a:gd name="adj1" fmla="val -94250"/>
                <a:gd name="adj2" fmla="val 43486"/>
                <a:gd name="adj3" fmla="val 16667"/>
              </a:avLst>
            </a:prstGeom>
            <a:solidFill>
              <a:srgbClr val="FFFFCC"/>
            </a:solidFill>
            <a:ln w="12700" algn="ctr">
              <a:solidFill>
                <a:srgbClr val="1D2F68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US" sz="2000" b="1">
                  <a:solidFill>
                    <a:srgbClr val="1D2F68"/>
                  </a:solidFill>
                </a:rPr>
                <a:t>RSP</a:t>
              </a:r>
            </a:p>
          </p:txBody>
        </p:sp>
        <p:sp>
          <p:nvSpPr>
            <p:cNvPr id="11302" name="AutoShape 684"/>
            <p:cNvSpPr>
              <a:spLocks noChangeAspect="1" noChangeArrowheads="1"/>
            </p:cNvSpPr>
            <p:nvPr/>
          </p:nvSpPr>
          <p:spPr bwMode="auto">
            <a:xfrm>
              <a:off x="7050088" y="231775"/>
              <a:ext cx="785812" cy="820738"/>
            </a:xfrm>
            <a:custGeom>
              <a:avLst/>
              <a:gdLst>
                <a:gd name="T0" fmla="*/ 520018112 w 21600"/>
                <a:gd name="T1" fmla="*/ 0 h 21600"/>
                <a:gd name="T2" fmla="*/ 152298515 w 21600"/>
                <a:gd name="T3" fmla="*/ 173520922 h 21600"/>
                <a:gd name="T4" fmla="*/ 0 w 21600"/>
                <a:gd name="T5" fmla="*/ 592483315 h 21600"/>
                <a:gd name="T6" fmla="*/ 152298515 w 21600"/>
                <a:gd name="T7" fmla="*/ 1011445708 h 21600"/>
                <a:gd name="T8" fmla="*/ 520018112 w 21600"/>
                <a:gd name="T9" fmla="*/ 1184966630 h 21600"/>
                <a:gd name="T10" fmla="*/ 887737710 w 21600"/>
                <a:gd name="T11" fmla="*/ 1011445708 h 21600"/>
                <a:gd name="T12" fmla="*/ 1040036225 w 21600"/>
                <a:gd name="T13" fmla="*/ 592483315 h 21600"/>
                <a:gd name="T14" fmla="*/ 887737710 w 21600"/>
                <a:gd name="T15" fmla="*/ 17352092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564" y="10800"/>
                  </a:moveTo>
                  <a:cubicBezTo>
                    <a:pt x="1564" y="15901"/>
                    <a:pt x="5699" y="20036"/>
                    <a:pt x="10800" y="20036"/>
                  </a:cubicBezTo>
                  <a:cubicBezTo>
                    <a:pt x="15901" y="20036"/>
                    <a:pt x="20036" y="15901"/>
                    <a:pt x="20036" y="10800"/>
                  </a:cubicBezTo>
                  <a:cubicBezTo>
                    <a:pt x="20036" y="5699"/>
                    <a:pt x="15901" y="1564"/>
                    <a:pt x="10800" y="1564"/>
                  </a:cubicBezTo>
                  <a:cubicBezTo>
                    <a:pt x="5699" y="1564"/>
                    <a:pt x="1564" y="5699"/>
                    <a:pt x="1564" y="10800"/>
                  </a:cubicBezTo>
                  <a:close/>
                </a:path>
              </a:pathLst>
            </a:custGeom>
            <a:solidFill>
              <a:srgbClr val="1D2F68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303" name="Oval 685"/>
            <p:cNvSpPr>
              <a:spLocks noChangeAspect="1" noChangeArrowheads="1"/>
            </p:cNvSpPr>
            <p:nvPr/>
          </p:nvSpPr>
          <p:spPr bwMode="auto">
            <a:xfrm>
              <a:off x="7280275" y="836613"/>
              <a:ext cx="365125" cy="365125"/>
            </a:xfrm>
            <a:prstGeom prst="ellipse">
              <a:avLst/>
            </a:prstGeom>
            <a:solidFill>
              <a:srgbClr val="FFFFCC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1D2F68"/>
                  </a:solidFill>
                </a:rPr>
                <a:t>S</a:t>
              </a:r>
            </a:p>
          </p:txBody>
        </p:sp>
        <p:sp>
          <p:nvSpPr>
            <p:cNvPr id="11304" name="Oval 686"/>
            <p:cNvSpPr>
              <a:spLocks noChangeAspect="1" noChangeArrowheads="1"/>
            </p:cNvSpPr>
            <p:nvPr/>
          </p:nvSpPr>
          <p:spPr bwMode="auto">
            <a:xfrm>
              <a:off x="7681913" y="260350"/>
              <a:ext cx="365125" cy="365125"/>
            </a:xfrm>
            <a:prstGeom prst="ellipse">
              <a:avLst/>
            </a:prstGeom>
            <a:solidFill>
              <a:srgbClr val="1D2F68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11305" name="Oval 687"/>
            <p:cNvSpPr>
              <a:spLocks noChangeAspect="1" noChangeArrowheads="1"/>
            </p:cNvSpPr>
            <p:nvPr/>
          </p:nvSpPr>
          <p:spPr bwMode="auto">
            <a:xfrm>
              <a:off x="6818313" y="260350"/>
              <a:ext cx="365125" cy="365125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rgbClr val="1D2F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en-US" sz="2000" b="1">
                  <a:solidFill>
                    <a:srgbClr val="1D2F68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-12-01_Required Communication Performance_V3_TKraft with AFS">
  <a:themeElements>
    <a:clrScheme name="05-12-01_Required Communication Performance_V3_TKraft with AF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5-12-01_Required Communication Performance_V3_TKraft with AF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05-12-01_Required Communication Performance_V3_TKraft with AF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5-12-01_Required Communication Performance_V3_TKraft with AF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3197A9E908A47827FCEC1DFAA35AC" ma:contentTypeVersion="5" ma:contentTypeDescription="Create a new document." ma:contentTypeScope="" ma:versionID="3339ee465e679044d442d05bac7374a2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2b0c29a6-a2e0-472b-bfb4-397922b0132f">Tom Kraft (FAA)</Presenter>
    <Category xmlns="2b0c29a6-a2e0-472b-bfb4-397922b0132f">5-Presentations</Category>
    <Type_x0020_Name xmlns="2b0c29a6-a2e0-472b-bfb4-397922b0132f" xsi:nil="true"/>
    <Update_x0020_Date xmlns="2b0c29a6-a2e0-472b-bfb4-397922b0132f">May 16,2013</Update_x0020_Date>
    <Number xmlns="2b0c29a6-a2e0-472b-bfb4-397922b0132f">01 (b)</Number>
  </documentManagement>
</p:properties>
</file>

<file path=customXml/itemProps1.xml><?xml version="1.0" encoding="utf-8"?>
<ds:datastoreItem xmlns:ds="http://schemas.openxmlformats.org/officeDocument/2006/customXml" ds:itemID="{4F7BFC6E-5E15-46D9-A5EB-B3D823B75BCB}"/>
</file>

<file path=customXml/itemProps2.xml><?xml version="1.0" encoding="utf-8"?>
<ds:datastoreItem xmlns:ds="http://schemas.openxmlformats.org/officeDocument/2006/customXml" ds:itemID="{EC77EFD3-391E-4617-9528-B1E656E10BF5}"/>
</file>

<file path=customXml/itemProps3.xml><?xml version="1.0" encoding="utf-8"?>
<ds:datastoreItem xmlns:ds="http://schemas.openxmlformats.org/officeDocument/2006/customXml" ds:itemID="{4A61462E-E683-443E-8D5C-58FC7E7694CC}"/>
</file>

<file path=docProps/app.xml><?xml version="1.0" encoding="utf-8"?>
<Properties xmlns="http://schemas.openxmlformats.org/officeDocument/2006/extended-properties" xmlns:vt="http://schemas.openxmlformats.org/officeDocument/2006/docPropsVTypes">
  <Template>060609_PARC_Data Link Roadmap_v2.6_TK</Template>
  <TotalTime>143168648</TotalTime>
  <Pages>46</Pages>
  <Words>811</Words>
  <Application>Microsoft Office PowerPoint</Application>
  <PresentationFormat>On-screen Show (4:3)</PresentationFormat>
  <Paragraphs>193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05-12-01_Required Communication Performance_V3_TKraft with AFS</vt:lpstr>
      <vt:lpstr>Performance-Based Communication and Surveillance (PBCS)</vt:lpstr>
      <vt:lpstr>Data link began in APAC – now global</vt:lpstr>
      <vt:lpstr>What is happening up North?</vt:lpstr>
      <vt:lpstr>Background in the NAT Region</vt:lpstr>
      <vt:lpstr>NAT PBCS Implementation Plan</vt:lpstr>
      <vt:lpstr>Background in the APAC Regions (1 of 2)</vt:lpstr>
      <vt:lpstr>Background in the APAC Regions (2 of 2)</vt:lpstr>
      <vt:lpstr>Safety promotion</vt:lpstr>
      <vt:lpstr>Safety realization</vt:lpstr>
      <vt:lpstr>RCP/RSP Workshop Aim – Day 1</vt:lpstr>
      <vt:lpstr>RCP/RSP Workshop Aim – Day 1</vt:lpstr>
      <vt:lpstr>RCP/RSP Workshop Aim – Day 2</vt:lpstr>
      <vt:lpstr>APAC RCP/RSP Workshop Program</vt:lpstr>
      <vt:lpstr>APAC RCP/RSP Workshop Program</vt:lpstr>
      <vt:lpstr>PowerPoint Presentation</vt:lpstr>
      <vt:lpstr>PowerPoint Presentation</vt:lpstr>
    </vt:vector>
  </TitlesOfParts>
  <Company>Chairman, PARC CWG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Performance-Based Communication and Surveillance (PBCS)- Introductory Remarks</dc:title>
  <dc:subject>Update</dc:subject>
  <dc:creator>Tom Kraft and Arnold Oldach</dc:creator>
  <cp:lastModifiedBy>Tom Kraft</cp:lastModifiedBy>
  <cp:revision>948</cp:revision>
  <cp:lastPrinted>1999-05-01T20:41:40Z</cp:lastPrinted>
  <dcterms:created xsi:type="dcterms:W3CDTF">1997-01-20T14:07:04Z</dcterms:created>
  <dcterms:modified xsi:type="dcterms:W3CDTF">2013-05-12T23:12:35Z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">
    <vt:lpwstr>Tom Kraft</vt:lpwstr>
  </property>
  <property fmtid="{D5CDD505-2E9C-101B-9397-08002B2CF9AE}" pid="3" name="Day">
    <vt:lpwstr>1) CSTA Presentation</vt:lpwstr>
  </property>
  <property fmtid="{D5CDD505-2E9C-101B-9397-08002B2CF9AE}" pid="4" name="Order">
    <vt:r8>4600</vt:r8>
  </property>
  <property fmtid="{D5CDD505-2E9C-101B-9397-08002B2CF9AE}" pid="5" name="Doc">
    <vt:lpwstr/>
  </property>
  <property fmtid="{D5CDD505-2E9C-101B-9397-08002B2CF9AE}" pid="6" name="Category0">
    <vt:lpwstr>Presentations</vt:lpwstr>
  </property>
  <property fmtid="{D5CDD505-2E9C-101B-9397-08002B2CF9AE}" pid="7" name="ContentTypeId">
    <vt:lpwstr>0x0101003943197A9E908A47827FCEC1DFAA35AC</vt:lpwstr>
  </property>
</Properties>
</file>